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7" r:id="rId2"/>
  </p:sldIdLst>
  <p:sldSz cx="9144000" cy="6858000" type="screen4x3"/>
  <p:notesSz cx="7031038" cy="101631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1" autoAdjust="0"/>
    <p:restoredTop sz="94660"/>
  </p:normalViewPr>
  <p:slideViewPr>
    <p:cSldViewPr snapToGrid="0">
      <p:cViewPr varScale="1">
        <p:scale>
          <a:sx n="114" d="100"/>
          <a:sy n="114" d="100"/>
        </p:scale>
        <p:origin x="12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3046783" cy="509923"/>
          </a:xfrm>
          <a:prstGeom prst="rect">
            <a:avLst/>
          </a:prstGeom>
        </p:spPr>
        <p:txBody>
          <a:bodyPr vert="horz" lIns="98206" tIns="49102" rIns="98206" bIns="49102" rtlCol="0"/>
          <a:lstStyle>
            <a:lvl1pPr algn="l">
              <a:defRPr sz="1300"/>
            </a:lvl1pPr>
          </a:lstStyle>
          <a:p>
            <a:endParaRPr kumimoji="1" lang="ja-JP" altLang="en-US"/>
          </a:p>
        </p:txBody>
      </p:sp>
      <p:sp>
        <p:nvSpPr>
          <p:cNvPr id="3" name="日付プレースホルダー 2"/>
          <p:cNvSpPr>
            <a:spLocks noGrp="1"/>
          </p:cNvSpPr>
          <p:nvPr>
            <p:ph type="dt" idx="1"/>
          </p:nvPr>
        </p:nvSpPr>
        <p:spPr>
          <a:xfrm>
            <a:off x="3982630" y="3"/>
            <a:ext cx="3046783" cy="509923"/>
          </a:xfrm>
          <a:prstGeom prst="rect">
            <a:avLst/>
          </a:prstGeom>
        </p:spPr>
        <p:txBody>
          <a:bodyPr vert="horz" lIns="98206" tIns="49102" rIns="98206" bIns="49102" rtlCol="0"/>
          <a:lstStyle>
            <a:lvl1pPr algn="r">
              <a:defRPr sz="1300"/>
            </a:lvl1pPr>
          </a:lstStyle>
          <a:p>
            <a:fld id="{A5BC112F-DB65-48C2-9AEE-DB43626AA777}" type="datetimeFigureOut">
              <a:rPr kumimoji="1" lang="ja-JP" altLang="en-US" smtClean="0"/>
              <a:t>2026/6/12</a:t>
            </a:fld>
            <a:endParaRPr kumimoji="1" lang="ja-JP" altLang="en-US"/>
          </a:p>
        </p:txBody>
      </p:sp>
      <p:sp>
        <p:nvSpPr>
          <p:cNvPr id="4" name="スライド イメージ プレースホルダー 3"/>
          <p:cNvSpPr>
            <a:spLocks noGrp="1" noRot="1" noChangeAspect="1"/>
          </p:cNvSpPr>
          <p:nvPr>
            <p:ph type="sldImg" idx="2"/>
          </p:nvPr>
        </p:nvSpPr>
        <p:spPr>
          <a:xfrm>
            <a:off x="1230313" y="1271588"/>
            <a:ext cx="4570412" cy="3429000"/>
          </a:xfrm>
          <a:prstGeom prst="rect">
            <a:avLst/>
          </a:prstGeom>
          <a:noFill/>
          <a:ln w="12700">
            <a:solidFill>
              <a:prstClr val="black"/>
            </a:solidFill>
          </a:ln>
        </p:spPr>
        <p:txBody>
          <a:bodyPr vert="horz" lIns="98206" tIns="49102" rIns="98206" bIns="49102" rtlCol="0" anchor="ctr"/>
          <a:lstStyle/>
          <a:p>
            <a:endParaRPr lang="ja-JP" altLang="en-US"/>
          </a:p>
        </p:txBody>
      </p:sp>
      <p:sp>
        <p:nvSpPr>
          <p:cNvPr id="5" name="ノート プレースホルダー 4"/>
          <p:cNvSpPr>
            <a:spLocks noGrp="1"/>
          </p:cNvSpPr>
          <p:nvPr>
            <p:ph type="body" sz="quarter" idx="3"/>
          </p:nvPr>
        </p:nvSpPr>
        <p:spPr>
          <a:xfrm>
            <a:off x="703104" y="4891030"/>
            <a:ext cx="5624830" cy="4001750"/>
          </a:xfrm>
          <a:prstGeom prst="rect">
            <a:avLst/>
          </a:prstGeom>
        </p:spPr>
        <p:txBody>
          <a:bodyPr vert="horz" lIns="98206" tIns="49102" rIns="98206" bIns="4910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653254"/>
            <a:ext cx="3046783" cy="509922"/>
          </a:xfrm>
          <a:prstGeom prst="rect">
            <a:avLst/>
          </a:prstGeom>
        </p:spPr>
        <p:txBody>
          <a:bodyPr vert="horz" lIns="98206" tIns="49102" rIns="98206" bIns="49102"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982630" y="9653254"/>
            <a:ext cx="3046783" cy="509922"/>
          </a:xfrm>
          <a:prstGeom prst="rect">
            <a:avLst/>
          </a:prstGeom>
        </p:spPr>
        <p:txBody>
          <a:bodyPr vert="horz" lIns="98206" tIns="49102" rIns="98206" bIns="49102" rtlCol="0" anchor="b"/>
          <a:lstStyle>
            <a:lvl1pPr algn="r">
              <a:defRPr sz="1300"/>
            </a:lvl1pPr>
          </a:lstStyle>
          <a:p>
            <a:fld id="{F595D7A3-CB83-4F9B-A08A-20F82D0EEB51}" type="slidenum">
              <a:rPr kumimoji="1" lang="ja-JP" altLang="en-US" smtClean="0"/>
              <a:t>‹#›</a:t>
            </a:fld>
            <a:endParaRPr kumimoji="1" lang="ja-JP" altLang="en-US"/>
          </a:p>
        </p:txBody>
      </p:sp>
    </p:spTree>
    <p:extLst>
      <p:ext uri="{BB962C8B-B14F-4D97-AF65-F5344CB8AC3E}">
        <p14:creationId xmlns:p14="http://schemas.microsoft.com/office/powerpoint/2010/main" val="780680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595D7A3-CB83-4F9B-A08A-20F82D0EEB51}" type="slidenum">
              <a:rPr kumimoji="1" lang="ja-JP" altLang="en-US" smtClean="0"/>
              <a:t>1</a:t>
            </a:fld>
            <a:endParaRPr kumimoji="1" lang="ja-JP" altLang="en-US"/>
          </a:p>
        </p:txBody>
      </p:sp>
    </p:spTree>
    <p:extLst>
      <p:ext uri="{BB962C8B-B14F-4D97-AF65-F5344CB8AC3E}">
        <p14:creationId xmlns:p14="http://schemas.microsoft.com/office/powerpoint/2010/main" val="3674010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631B1E9-7658-41FE-89F7-ED38D827302C}" type="datetimeFigureOut">
              <a:rPr kumimoji="1" lang="ja-JP" altLang="en-US" smtClean="0"/>
              <a:t>2026/6/12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8E9E6D-22E8-4C06-9FDA-87CA124196F7}" type="slidenum">
              <a:rPr kumimoji="1" lang="ja-JP" altLang="en-US" smtClean="0"/>
              <a:t>‹#›</a:t>
            </a:fld>
            <a:endParaRPr kumimoji="1" lang="ja-JP" altLang="en-US"/>
          </a:p>
        </p:txBody>
      </p:sp>
    </p:spTree>
    <p:extLst>
      <p:ext uri="{BB962C8B-B14F-4D97-AF65-F5344CB8AC3E}">
        <p14:creationId xmlns:p14="http://schemas.microsoft.com/office/powerpoint/2010/main" val="3013557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631B1E9-7658-41FE-89F7-ED38D827302C}" type="datetimeFigureOut">
              <a:rPr kumimoji="1" lang="ja-JP" altLang="en-US" smtClean="0"/>
              <a:t>2026/6/12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8E9E6D-22E8-4C06-9FDA-87CA124196F7}" type="slidenum">
              <a:rPr kumimoji="1" lang="ja-JP" altLang="en-US" smtClean="0"/>
              <a:t>‹#›</a:t>
            </a:fld>
            <a:endParaRPr kumimoji="1" lang="ja-JP" altLang="en-US"/>
          </a:p>
        </p:txBody>
      </p:sp>
    </p:spTree>
    <p:extLst>
      <p:ext uri="{BB962C8B-B14F-4D97-AF65-F5344CB8AC3E}">
        <p14:creationId xmlns:p14="http://schemas.microsoft.com/office/powerpoint/2010/main" val="859467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631B1E9-7658-41FE-89F7-ED38D827302C}" type="datetimeFigureOut">
              <a:rPr kumimoji="1" lang="ja-JP" altLang="en-US" smtClean="0"/>
              <a:t>2026/6/12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8E9E6D-22E8-4C06-9FDA-87CA124196F7}" type="slidenum">
              <a:rPr kumimoji="1" lang="ja-JP" altLang="en-US" smtClean="0"/>
              <a:t>‹#›</a:t>
            </a:fld>
            <a:endParaRPr kumimoji="1" lang="ja-JP" altLang="en-US"/>
          </a:p>
        </p:txBody>
      </p:sp>
    </p:spTree>
    <p:extLst>
      <p:ext uri="{BB962C8B-B14F-4D97-AF65-F5344CB8AC3E}">
        <p14:creationId xmlns:p14="http://schemas.microsoft.com/office/powerpoint/2010/main" val="941438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631B1E9-7658-41FE-89F7-ED38D827302C}" type="datetimeFigureOut">
              <a:rPr kumimoji="1" lang="ja-JP" altLang="en-US" smtClean="0"/>
              <a:t>2026/6/12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8E9E6D-22E8-4C06-9FDA-87CA124196F7}" type="slidenum">
              <a:rPr kumimoji="1" lang="ja-JP" altLang="en-US" smtClean="0"/>
              <a:t>‹#›</a:t>
            </a:fld>
            <a:endParaRPr kumimoji="1" lang="ja-JP" altLang="en-US"/>
          </a:p>
        </p:txBody>
      </p:sp>
    </p:spTree>
    <p:extLst>
      <p:ext uri="{BB962C8B-B14F-4D97-AF65-F5344CB8AC3E}">
        <p14:creationId xmlns:p14="http://schemas.microsoft.com/office/powerpoint/2010/main" val="1053269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631B1E9-7658-41FE-89F7-ED38D827302C}" type="datetimeFigureOut">
              <a:rPr kumimoji="1" lang="ja-JP" altLang="en-US" smtClean="0"/>
              <a:t>2026/6/12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8E9E6D-22E8-4C06-9FDA-87CA124196F7}" type="slidenum">
              <a:rPr kumimoji="1" lang="ja-JP" altLang="en-US" smtClean="0"/>
              <a:t>‹#›</a:t>
            </a:fld>
            <a:endParaRPr kumimoji="1" lang="ja-JP" altLang="en-US"/>
          </a:p>
        </p:txBody>
      </p:sp>
    </p:spTree>
    <p:extLst>
      <p:ext uri="{BB962C8B-B14F-4D97-AF65-F5344CB8AC3E}">
        <p14:creationId xmlns:p14="http://schemas.microsoft.com/office/powerpoint/2010/main" val="2859015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631B1E9-7658-41FE-89F7-ED38D827302C}" type="datetimeFigureOut">
              <a:rPr kumimoji="1" lang="ja-JP" altLang="en-US" smtClean="0"/>
              <a:t>2026/6/12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A8E9E6D-22E8-4C06-9FDA-87CA124196F7}" type="slidenum">
              <a:rPr kumimoji="1" lang="ja-JP" altLang="en-US" smtClean="0"/>
              <a:t>‹#›</a:t>
            </a:fld>
            <a:endParaRPr kumimoji="1" lang="ja-JP" altLang="en-US"/>
          </a:p>
        </p:txBody>
      </p:sp>
    </p:spTree>
    <p:extLst>
      <p:ext uri="{BB962C8B-B14F-4D97-AF65-F5344CB8AC3E}">
        <p14:creationId xmlns:p14="http://schemas.microsoft.com/office/powerpoint/2010/main" val="1903883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631B1E9-7658-41FE-89F7-ED38D827302C}" type="datetimeFigureOut">
              <a:rPr kumimoji="1" lang="ja-JP" altLang="en-US" smtClean="0"/>
              <a:t>2026/6/12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A8E9E6D-22E8-4C06-9FDA-87CA124196F7}" type="slidenum">
              <a:rPr kumimoji="1" lang="ja-JP" altLang="en-US" smtClean="0"/>
              <a:t>‹#›</a:t>
            </a:fld>
            <a:endParaRPr kumimoji="1" lang="ja-JP" altLang="en-US"/>
          </a:p>
        </p:txBody>
      </p:sp>
    </p:spTree>
    <p:extLst>
      <p:ext uri="{BB962C8B-B14F-4D97-AF65-F5344CB8AC3E}">
        <p14:creationId xmlns:p14="http://schemas.microsoft.com/office/powerpoint/2010/main" val="426513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631B1E9-7658-41FE-89F7-ED38D827302C}" type="datetimeFigureOut">
              <a:rPr kumimoji="1" lang="ja-JP" altLang="en-US" smtClean="0"/>
              <a:t>2026/6/12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A8E9E6D-22E8-4C06-9FDA-87CA124196F7}" type="slidenum">
              <a:rPr kumimoji="1" lang="ja-JP" altLang="en-US" smtClean="0"/>
              <a:t>‹#›</a:t>
            </a:fld>
            <a:endParaRPr kumimoji="1" lang="ja-JP" altLang="en-US"/>
          </a:p>
        </p:txBody>
      </p:sp>
    </p:spTree>
    <p:extLst>
      <p:ext uri="{BB962C8B-B14F-4D97-AF65-F5344CB8AC3E}">
        <p14:creationId xmlns:p14="http://schemas.microsoft.com/office/powerpoint/2010/main" val="3244801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31B1E9-7658-41FE-89F7-ED38D827302C}" type="datetimeFigureOut">
              <a:rPr kumimoji="1" lang="ja-JP" altLang="en-US" smtClean="0"/>
              <a:t>2026/6/12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A8E9E6D-22E8-4C06-9FDA-87CA124196F7}" type="slidenum">
              <a:rPr kumimoji="1" lang="ja-JP" altLang="en-US" smtClean="0"/>
              <a:t>‹#›</a:t>
            </a:fld>
            <a:endParaRPr kumimoji="1" lang="ja-JP" altLang="en-US"/>
          </a:p>
        </p:txBody>
      </p:sp>
    </p:spTree>
    <p:extLst>
      <p:ext uri="{BB962C8B-B14F-4D97-AF65-F5344CB8AC3E}">
        <p14:creationId xmlns:p14="http://schemas.microsoft.com/office/powerpoint/2010/main" val="1267385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631B1E9-7658-41FE-89F7-ED38D827302C}" type="datetimeFigureOut">
              <a:rPr kumimoji="1" lang="ja-JP" altLang="en-US" smtClean="0"/>
              <a:t>2026/6/12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A8E9E6D-22E8-4C06-9FDA-87CA124196F7}" type="slidenum">
              <a:rPr kumimoji="1" lang="ja-JP" altLang="en-US" smtClean="0"/>
              <a:t>‹#›</a:t>
            </a:fld>
            <a:endParaRPr kumimoji="1" lang="ja-JP" altLang="en-US"/>
          </a:p>
        </p:txBody>
      </p:sp>
    </p:spTree>
    <p:extLst>
      <p:ext uri="{BB962C8B-B14F-4D97-AF65-F5344CB8AC3E}">
        <p14:creationId xmlns:p14="http://schemas.microsoft.com/office/powerpoint/2010/main" val="502947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631B1E9-7658-41FE-89F7-ED38D827302C}" type="datetimeFigureOut">
              <a:rPr kumimoji="1" lang="ja-JP" altLang="en-US" smtClean="0"/>
              <a:t>2026/6/12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A8E9E6D-22E8-4C06-9FDA-87CA124196F7}" type="slidenum">
              <a:rPr kumimoji="1" lang="ja-JP" altLang="en-US" smtClean="0"/>
              <a:t>‹#›</a:t>
            </a:fld>
            <a:endParaRPr kumimoji="1" lang="ja-JP" altLang="en-US"/>
          </a:p>
        </p:txBody>
      </p:sp>
    </p:spTree>
    <p:extLst>
      <p:ext uri="{BB962C8B-B14F-4D97-AF65-F5344CB8AC3E}">
        <p14:creationId xmlns:p14="http://schemas.microsoft.com/office/powerpoint/2010/main" val="1902987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31B1E9-7658-41FE-89F7-ED38D827302C}" type="datetimeFigureOut">
              <a:rPr kumimoji="1" lang="ja-JP" altLang="en-US" smtClean="0"/>
              <a:t>2026/6/12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8E9E6D-22E8-4C06-9FDA-87CA124196F7}" type="slidenum">
              <a:rPr kumimoji="1" lang="ja-JP" altLang="en-US" smtClean="0"/>
              <a:t>‹#›</a:t>
            </a:fld>
            <a:endParaRPr kumimoji="1" lang="ja-JP" altLang="en-US"/>
          </a:p>
        </p:txBody>
      </p:sp>
    </p:spTree>
    <p:extLst>
      <p:ext uri="{BB962C8B-B14F-4D97-AF65-F5344CB8AC3E}">
        <p14:creationId xmlns:p14="http://schemas.microsoft.com/office/powerpoint/2010/main" val="9404099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48589" y="170298"/>
            <a:ext cx="5545629" cy="460612"/>
          </a:xfrm>
        </p:spPr>
        <p:txBody>
          <a:bodyPr>
            <a:normAutofit/>
          </a:bodyPr>
          <a:lstStyle/>
          <a:p>
            <a:r>
              <a:rPr kumimoji="1" lang="ja-JP" altLang="en-US" sz="1600" b="1" dirty="0">
                <a:latin typeface="BIZ UDPゴシック" panose="020B0400000000000000" pitchFamily="50" charset="-128"/>
                <a:ea typeface="BIZ UDPゴシック" panose="020B0400000000000000" pitchFamily="50" charset="-128"/>
              </a:rPr>
              <a:t>小谷村営農支援センター農業用機械購入費補助金</a:t>
            </a:r>
            <a:endParaRPr kumimoji="1" lang="ja-JP" altLang="en-US" sz="1600" b="1" strike="sngStrike" dirty="0">
              <a:latin typeface="BIZ UDPゴシック" panose="020B0400000000000000" pitchFamily="50" charset="-128"/>
              <a:ea typeface="BIZ UDPゴシック" panose="020B0400000000000000" pitchFamily="50" charset="-128"/>
            </a:endParaRPr>
          </a:p>
        </p:txBody>
      </p:sp>
      <p:cxnSp>
        <p:nvCxnSpPr>
          <p:cNvPr id="5" name="直線コネクタ 4"/>
          <p:cNvCxnSpPr/>
          <p:nvPr/>
        </p:nvCxnSpPr>
        <p:spPr>
          <a:xfrm>
            <a:off x="0" y="660123"/>
            <a:ext cx="9144000" cy="0"/>
          </a:xfrm>
          <a:prstGeom prst="line">
            <a:avLst/>
          </a:prstGeom>
          <a:ln w="38100"/>
        </p:spPr>
        <p:style>
          <a:lnRef idx="1">
            <a:schemeClr val="dk1"/>
          </a:lnRef>
          <a:fillRef idx="0">
            <a:schemeClr val="dk1"/>
          </a:fillRef>
          <a:effectRef idx="0">
            <a:schemeClr val="dk1"/>
          </a:effectRef>
          <a:fontRef idx="minor">
            <a:schemeClr val="tx1"/>
          </a:fontRef>
        </p:style>
      </p:cxnSp>
      <p:sp>
        <p:nvSpPr>
          <p:cNvPr id="6" name="テキスト ボックス 5"/>
          <p:cNvSpPr txBox="1"/>
          <p:nvPr/>
        </p:nvSpPr>
        <p:spPr>
          <a:xfrm>
            <a:off x="6160491" y="315605"/>
            <a:ext cx="2364750" cy="261610"/>
          </a:xfrm>
          <a:prstGeom prst="rect">
            <a:avLst/>
          </a:prstGeom>
          <a:noFill/>
        </p:spPr>
        <p:txBody>
          <a:bodyPr wrap="none" rtlCol="0">
            <a:spAutoFit/>
          </a:bodyPr>
          <a:lstStyle/>
          <a:p>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令和８年度予算額　　</a:t>
            </a:r>
            <a:r>
              <a:rPr lang="en-US" altLang="ja-JP" sz="1100" dirty="0">
                <a:latin typeface="BIZ UDPゴシック" panose="020B0400000000000000" pitchFamily="50" charset="-128"/>
                <a:ea typeface="BIZ UDPゴシック" panose="020B0400000000000000" pitchFamily="50" charset="-128"/>
              </a:rPr>
              <a:t>2,000</a:t>
            </a:r>
            <a:r>
              <a:rPr kumimoji="1" lang="ja-JP" altLang="en-US" sz="1100" dirty="0">
                <a:latin typeface="BIZ UDPゴシック" panose="020B0400000000000000" pitchFamily="50" charset="-128"/>
                <a:ea typeface="BIZ UDPゴシック" panose="020B0400000000000000" pitchFamily="50" charset="-128"/>
              </a:rPr>
              <a:t>千円</a:t>
            </a:r>
            <a:r>
              <a:rPr kumimoji="1" lang="en-US" altLang="ja-JP" sz="1100" dirty="0">
                <a:latin typeface="BIZ UDPゴシック" panose="020B0400000000000000" pitchFamily="50" charset="-128"/>
                <a:ea typeface="BIZ UDPゴシック" panose="020B0400000000000000" pitchFamily="50" charset="-128"/>
              </a:rPr>
              <a:t>】</a:t>
            </a:r>
            <a:endParaRPr kumimoji="1" lang="ja-JP" altLang="en-US" sz="1100" dirty="0">
              <a:latin typeface="BIZ UDPゴシック" panose="020B0400000000000000" pitchFamily="50" charset="-128"/>
              <a:ea typeface="BIZ UDPゴシック" panose="020B0400000000000000" pitchFamily="50" charset="-128"/>
            </a:endParaRPr>
          </a:p>
        </p:txBody>
      </p:sp>
      <p:sp>
        <p:nvSpPr>
          <p:cNvPr id="7" name="角丸四角形 6"/>
          <p:cNvSpPr/>
          <p:nvPr/>
        </p:nvSpPr>
        <p:spPr>
          <a:xfrm>
            <a:off x="69668" y="766636"/>
            <a:ext cx="8961121" cy="1071370"/>
          </a:xfrm>
          <a:prstGeom prst="roundRect">
            <a:avLst/>
          </a:prstGeom>
          <a:no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0" y="2011462"/>
            <a:ext cx="4641011" cy="290797"/>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1603947" y="1980221"/>
            <a:ext cx="1441420" cy="307777"/>
          </a:xfrm>
          <a:prstGeom prst="rect">
            <a:avLst/>
          </a:prstGeom>
          <a:noFill/>
        </p:spPr>
        <p:txBody>
          <a:bodyPr wrap="none" rtlCol="0">
            <a:spAutoFit/>
          </a:bodyPr>
          <a:lstStyle/>
          <a:p>
            <a:r>
              <a:rPr lang="ja-JP" altLang="en-US" sz="1400" b="1" dirty="0">
                <a:latin typeface="BIZ UDPゴシック" panose="020B0400000000000000" pitchFamily="50" charset="-128"/>
                <a:ea typeface="BIZ UDPゴシック" panose="020B0400000000000000" pitchFamily="50" charset="-128"/>
              </a:rPr>
              <a:t>＜補助の内容＞</a:t>
            </a:r>
            <a:endParaRPr kumimoji="1" lang="ja-JP" altLang="en-US" sz="1400" b="1" dirty="0">
              <a:latin typeface="BIZ UDPゴシック" panose="020B0400000000000000" pitchFamily="50" charset="-128"/>
              <a:ea typeface="BIZ UDPゴシック" panose="020B0400000000000000" pitchFamily="50" charset="-128"/>
            </a:endParaRPr>
          </a:p>
        </p:txBody>
      </p:sp>
      <p:sp>
        <p:nvSpPr>
          <p:cNvPr id="14" name="テキスト ボックス 13"/>
          <p:cNvSpPr txBox="1"/>
          <p:nvPr/>
        </p:nvSpPr>
        <p:spPr>
          <a:xfrm>
            <a:off x="69668" y="902610"/>
            <a:ext cx="8961121" cy="830997"/>
          </a:xfrm>
          <a:prstGeom prst="rect">
            <a:avLst/>
          </a:prstGeom>
          <a:noFill/>
        </p:spPr>
        <p:txBody>
          <a:bodyPr wrap="square" rtlCol="0">
            <a:spAutoFit/>
          </a:bodyPr>
          <a:lstStyle/>
          <a:p>
            <a:r>
              <a:rPr kumimoji="1" lang="ja-JP" altLang="en-US" sz="1200" b="1" dirty="0">
                <a:latin typeface="BIZ UDPゴシック" panose="020B0400000000000000" pitchFamily="50" charset="-128"/>
                <a:ea typeface="BIZ UDPゴシック" panose="020B0400000000000000" pitchFamily="50" charset="-128"/>
              </a:rPr>
              <a:t>＜</a:t>
            </a:r>
            <a:r>
              <a:rPr lang="ja-JP" altLang="en-US" sz="1200" b="1" dirty="0">
                <a:latin typeface="BIZ UDPゴシック" panose="020B0400000000000000" pitchFamily="50" charset="-128"/>
                <a:ea typeface="BIZ UDPゴシック" panose="020B0400000000000000" pitchFamily="50" charset="-128"/>
              </a:rPr>
              <a:t>事業</a:t>
            </a:r>
            <a:r>
              <a:rPr kumimoji="1" lang="ja-JP" altLang="en-US" sz="1200" b="1" dirty="0">
                <a:latin typeface="BIZ UDPゴシック" panose="020B0400000000000000" pitchFamily="50" charset="-128"/>
                <a:ea typeface="BIZ UDPゴシック" panose="020B0400000000000000" pitchFamily="50" charset="-128"/>
              </a:rPr>
              <a:t>のポイント＞</a:t>
            </a:r>
            <a:endParaRPr kumimoji="1" lang="en-US" altLang="ja-JP" sz="1200" b="1"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a:t>
            </a:r>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村内において、農業生産性の向上及び安定的な農産物の供給に寄与することを目的として農業用機械を購入する農業者又は農業の担い手として活動する組織（以下「担い手組織」という。）に対し、予算の範囲内において補助金を</a:t>
            </a:r>
            <a:r>
              <a:rPr lang="ja-JP" altLang="en-US" sz="1200" dirty="0">
                <a:effectLst/>
                <a:latin typeface="BIZ UDPゴシック" panose="020B0400000000000000" pitchFamily="50" charset="-128"/>
                <a:ea typeface="BIZ UDPゴシック" panose="020B0400000000000000" pitchFamily="50" charset="-128"/>
                <a:cs typeface="Times New Roman" panose="02020603050405020304" pitchFamily="18" charset="0"/>
              </a:rPr>
              <a:t>交付します。</a:t>
            </a:r>
            <a:endParaRPr lang="en-US" altLang="ja-JP" sz="12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endParaRPr kumimoji="1" lang="en-US" altLang="ja-JP" sz="1200" dirty="0">
              <a:latin typeface="BIZ UDPゴシック" panose="020B0400000000000000" pitchFamily="50" charset="-128"/>
              <a:ea typeface="BIZ UDPゴシック" panose="020B0400000000000000" pitchFamily="50" charset="-128"/>
            </a:endParaRPr>
          </a:p>
        </p:txBody>
      </p:sp>
      <p:sp>
        <p:nvSpPr>
          <p:cNvPr id="15" name="テキスト ボックス 14"/>
          <p:cNvSpPr txBox="1"/>
          <p:nvPr/>
        </p:nvSpPr>
        <p:spPr>
          <a:xfrm>
            <a:off x="288143" y="2347761"/>
            <a:ext cx="3103735" cy="1569660"/>
          </a:xfrm>
          <a:prstGeom prst="rect">
            <a:avLst/>
          </a:prstGeom>
          <a:noFill/>
        </p:spPr>
        <p:txBody>
          <a:bodyPr wrap="none" rtlCol="0">
            <a:spAutoFit/>
          </a:bodyPr>
          <a:lstStyle/>
          <a:p>
            <a:r>
              <a:rPr kumimoji="1" lang="ja-JP" altLang="en-US" sz="1200" u="sng" dirty="0">
                <a:latin typeface="BIZ UDPゴシック" panose="020B0400000000000000" pitchFamily="50" charset="-128"/>
                <a:ea typeface="BIZ UDPゴシック" panose="020B0400000000000000" pitchFamily="50" charset="-128"/>
              </a:rPr>
              <a:t>１．</a:t>
            </a:r>
            <a:r>
              <a:rPr lang="ja-JP" altLang="en-US" sz="1200" u="sng" dirty="0">
                <a:latin typeface="BIZ UDPゴシック" panose="020B0400000000000000" pitchFamily="50" charset="-128"/>
                <a:ea typeface="BIZ UDPゴシック" panose="020B0400000000000000" pitchFamily="50" charset="-128"/>
              </a:rPr>
              <a:t>個人農業者（共同利用を含む。）</a:t>
            </a:r>
            <a:endParaRPr lang="en-US" altLang="ja-JP" sz="1200" u="sng"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購入金額の２</a:t>
            </a:r>
            <a:r>
              <a:rPr kumimoji="1" lang="en-US" altLang="ja-JP" sz="1200" dirty="0">
                <a:latin typeface="BIZ UDPゴシック" panose="020B0400000000000000" pitchFamily="50" charset="-128"/>
                <a:ea typeface="BIZ UDPゴシック" panose="020B0400000000000000" pitchFamily="50" charset="-128"/>
              </a:rPr>
              <a:t>/10</a:t>
            </a:r>
            <a:r>
              <a:rPr lang="ja-JP" altLang="en-US" sz="1200" dirty="0">
                <a:latin typeface="BIZ UDPゴシック" panose="020B0400000000000000" pitchFamily="50" charset="-128"/>
                <a:ea typeface="BIZ UDPゴシック" panose="020B0400000000000000" pitchFamily="50" charset="-128"/>
              </a:rPr>
              <a:t>以内。上限額</a:t>
            </a:r>
            <a:r>
              <a:rPr lang="en-US" altLang="ja-JP" sz="1200" dirty="0">
                <a:latin typeface="BIZ UDPゴシック" panose="020B0400000000000000" pitchFamily="50" charset="-128"/>
                <a:ea typeface="BIZ UDPゴシック" panose="020B0400000000000000" pitchFamily="50" charset="-128"/>
              </a:rPr>
              <a:t>40</a:t>
            </a:r>
            <a:r>
              <a:rPr lang="ja-JP" altLang="en-US" sz="1200" dirty="0">
                <a:latin typeface="BIZ UDPゴシック" panose="020B0400000000000000" pitchFamily="50" charset="-128"/>
                <a:ea typeface="BIZ UDPゴシック" panose="020B0400000000000000" pitchFamily="50" charset="-128"/>
              </a:rPr>
              <a:t>万円。</a:t>
            </a:r>
            <a:endParaRPr lang="en-US" altLang="ja-JP" sz="1200" dirty="0">
              <a:latin typeface="BIZ UDPゴシック" panose="020B0400000000000000" pitchFamily="50" charset="-128"/>
              <a:ea typeface="BIZ UDPゴシック" panose="020B0400000000000000" pitchFamily="50" charset="-128"/>
            </a:endParaRPr>
          </a:p>
          <a:p>
            <a:endParaRPr lang="en-US" altLang="ja-JP" sz="1200" dirty="0">
              <a:latin typeface="BIZ UDPゴシック" panose="020B0400000000000000" pitchFamily="50" charset="-128"/>
              <a:ea typeface="BIZ UDPゴシック" panose="020B0400000000000000" pitchFamily="50" charset="-128"/>
            </a:endParaRPr>
          </a:p>
          <a:p>
            <a:r>
              <a:rPr kumimoji="1" lang="en-US" altLang="ja-JP" sz="1200" dirty="0">
                <a:latin typeface="BIZ UDPゴシック" panose="020B0400000000000000" pitchFamily="50" charset="-128"/>
                <a:ea typeface="BIZ UDPゴシック" panose="020B0400000000000000" pitchFamily="50" charset="-128"/>
              </a:rPr>
              <a:t>2.</a:t>
            </a:r>
            <a:r>
              <a:rPr kumimoji="1" lang="ja-JP" altLang="en-US" sz="1200" dirty="0">
                <a:latin typeface="BIZ UDPゴシック" panose="020B0400000000000000" pitchFamily="50" charset="-128"/>
                <a:ea typeface="BIZ UDPゴシック" panose="020B0400000000000000" pitchFamily="50" charset="-128"/>
              </a:rPr>
              <a:t>担い手組織（集落営農組織）</a:t>
            </a:r>
            <a:endParaRPr kumimoji="1"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購入金額の</a:t>
            </a:r>
            <a:r>
              <a:rPr lang="en-US" altLang="ja-JP" sz="1200" dirty="0">
                <a:latin typeface="BIZ UDPゴシック" panose="020B0400000000000000" pitchFamily="50" charset="-128"/>
                <a:ea typeface="BIZ UDPゴシック" panose="020B0400000000000000" pitchFamily="50" charset="-128"/>
              </a:rPr>
              <a:t>2/10</a:t>
            </a:r>
            <a:r>
              <a:rPr lang="ja-JP" altLang="en-US" sz="1200" dirty="0">
                <a:latin typeface="BIZ UDPゴシック" panose="020B0400000000000000" pitchFamily="50" charset="-128"/>
                <a:ea typeface="BIZ UDPゴシック" panose="020B0400000000000000" pitchFamily="50" charset="-128"/>
              </a:rPr>
              <a:t>以内。上限額</a:t>
            </a:r>
            <a:r>
              <a:rPr lang="en-US" altLang="ja-JP" sz="1200" dirty="0">
                <a:latin typeface="BIZ UDPゴシック" panose="020B0400000000000000" pitchFamily="50" charset="-128"/>
                <a:ea typeface="BIZ UDPゴシック" panose="020B0400000000000000" pitchFamily="50" charset="-128"/>
              </a:rPr>
              <a:t>50</a:t>
            </a:r>
            <a:r>
              <a:rPr lang="ja-JP" altLang="en-US" sz="1200" dirty="0">
                <a:latin typeface="BIZ UDPゴシック" panose="020B0400000000000000" pitchFamily="50" charset="-128"/>
                <a:ea typeface="BIZ UDPゴシック" panose="020B0400000000000000" pitchFamily="50" charset="-128"/>
              </a:rPr>
              <a:t>万円。</a:t>
            </a:r>
            <a:endParaRPr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他の補助金との併用はできない。</a:t>
            </a:r>
            <a:endParaRPr lang="en-US" altLang="ja-JP" sz="1200" dirty="0">
              <a:latin typeface="BIZ UDPゴシック" panose="020B0400000000000000" pitchFamily="50" charset="-128"/>
              <a:ea typeface="BIZ UDPゴシック" panose="020B0400000000000000" pitchFamily="50" charset="-128"/>
            </a:endParaRPr>
          </a:p>
          <a:p>
            <a:r>
              <a:rPr kumimoji="1"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申請は、３年間で１回を上限とする。</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8" name="正方形/長方形 17">
            <a:extLst>
              <a:ext uri="{FF2B5EF4-FFF2-40B4-BE49-F238E27FC236}">
                <a16:creationId xmlns:a16="http://schemas.microsoft.com/office/drawing/2014/main" id="{3835DBE1-D690-1D7C-C8E5-05CCDDF10004}"/>
              </a:ext>
            </a:extLst>
          </p:cNvPr>
          <p:cNvSpPr/>
          <p:nvPr/>
        </p:nvSpPr>
        <p:spPr>
          <a:xfrm>
            <a:off x="-8847" y="4116553"/>
            <a:ext cx="4641012" cy="290797"/>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a:extLst>
              <a:ext uri="{FF2B5EF4-FFF2-40B4-BE49-F238E27FC236}">
                <a16:creationId xmlns:a16="http://schemas.microsoft.com/office/drawing/2014/main" id="{5FE70D57-046A-0E47-3E27-02CCEC0541A9}"/>
              </a:ext>
            </a:extLst>
          </p:cNvPr>
          <p:cNvSpPr/>
          <p:nvPr/>
        </p:nvSpPr>
        <p:spPr>
          <a:xfrm>
            <a:off x="4698800" y="4576470"/>
            <a:ext cx="2122849" cy="2111231"/>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0993EAC1-0FBD-7DB8-015A-B85AFBB72724}"/>
              </a:ext>
            </a:extLst>
          </p:cNvPr>
          <p:cNvSpPr/>
          <p:nvPr/>
        </p:nvSpPr>
        <p:spPr>
          <a:xfrm>
            <a:off x="6977343" y="4582619"/>
            <a:ext cx="2116156" cy="2105082"/>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a:extLst>
              <a:ext uri="{FF2B5EF4-FFF2-40B4-BE49-F238E27FC236}">
                <a16:creationId xmlns:a16="http://schemas.microsoft.com/office/drawing/2014/main" id="{362982A6-1804-D943-28BC-EAA62275A6CB}"/>
              </a:ext>
            </a:extLst>
          </p:cNvPr>
          <p:cNvSpPr txBox="1"/>
          <p:nvPr/>
        </p:nvSpPr>
        <p:spPr>
          <a:xfrm>
            <a:off x="5472209" y="4543748"/>
            <a:ext cx="646331" cy="276999"/>
          </a:xfrm>
          <a:prstGeom prst="rect">
            <a:avLst/>
          </a:prstGeom>
          <a:noFill/>
        </p:spPr>
        <p:txBody>
          <a:bodyPr wrap="none" rtlCol="0">
            <a:spAutoFit/>
          </a:bodyPr>
          <a:lstStyle/>
          <a:p>
            <a:r>
              <a:rPr kumimoji="1" lang="ja-JP" altLang="en-US" sz="1200" b="1" dirty="0">
                <a:latin typeface="BIZ UDPゴシック" panose="020B0400000000000000" pitchFamily="50" charset="-128"/>
                <a:ea typeface="BIZ UDPゴシック" panose="020B0400000000000000" pitchFamily="50" charset="-128"/>
              </a:rPr>
              <a:t>事業者</a:t>
            </a:r>
          </a:p>
        </p:txBody>
      </p:sp>
      <p:sp>
        <p:nvSpPr>
          <p:cNvPr id="31" name="テキスト ボックス 30">
            <a:extLst>
              <a:ext uri="{FF2B5EF4-FFF2-40B4-BE49-F238E27FC236}">
                <a16:creationId xmlns:a16="http://schemas.microsoft.com/office/drawing/2014/main" id="{A9E86CF9-EAF8-6D22-B9B5-2E17AFFA2A89}"/>
              </a:ext>
            </a:extLst>
          </p:cNvPr>
          <p:cNvSpPr txBox="1"/>
          <p:nvPr/>
        </p:nvSpPr>
        <p:spPr>
          <a:xfrm>
            <a:off x="7793016" y="4553775"/>
            <a:ext cx="646331" cy="276999"/>
          </a:xfrm>
          <a:prstGeom prst="rect">
            <a:avLst/>
          </a:prstGeom>
          <a:noFill/>
        </p:spPr>
        <p:txBody>
          <a:bodyPr wrap="none" rtlCol="0">
            <a:spAutoFit/>
          </a:bodyPr>
          <a:lstStyle/>
          <a:p>
            <a:r>
              <a:rPr lang="ja-JP" altLang="en-US" sz="1200" b="1" dirty="0">
                <a:latin typeface="BIZ UDPゴシック" panose="020B0400000000000000" pitchFamily="50" charset="-128"/>
                <a:ea typeface="BIZ UDPゴシック" panose="020B0400000000000000" pitchFamily="50" charset="-128"/>
              </a:rPr>
              <a:t>小谷村</a:t>
            </a:r>
            <a:endParaRPr kumimoji="1" lang="ja-JP" altLang="en-US" sz="1200" b="1" dirty="0">
              <a:latin typeface="BIZ UDPゴシック" panose="020B0400000000000000" pitchFamily="50" charset="-128"/>
              <a:ea typeface="BIZ UDPゴシック" panose="020B0400000000000000" pitchFamily="50" charset="-128"/>
            </a:endParaRPr>
          </a:p>
        </p:txBody>
      </p:sp>
      <p:cxnSp>
        <p:nvCxnSpPr>
          <p:cNvPr id="33" name="直線矢印コネクタ 32">
            <a:extLst>
              <a:ext uri="{FF2B5EF4-FFF2-40B4-BE49-F238E27FC236}">
                <a16:creationId xmlns:a16="http://schemas.microsoft.com/office/drawing/2014/main" id="{8D5E4C60-B89F-9EB1-03A0-683C7894B40A}"/>
              </a:ext>
            </a:extLst>
          </p:cNvPr>
          <p:cNvCxnSpPr/>
          <p:nvPr/>
        </p:nvCxnSpPr>
        <p:spPr>
          <a:xfrm>
            <a:off x="6579875" y="5080052"/>
            <a:ext cx="732105"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34" name="直線矢印コネクタ 33">
            <a:extLst>
              <a:ext uri="{FF2B5EF4-FFF2-40B4-BE49-F238E27FC236}">
                <a16:creationId xmlns:a16="http://schemas.microsoft.com/office/drawing/2014/main" id="{70B447BB-143D-65EA-DE82-8412E1E79CFA}"/>
              </a:ext>
            </a:extLst>
          </p:cNvPr>
          <p:cNvCxnSpPr/>
          <p:nvPr/>
        </p:nvCxnSpPr>
        <p:spPr>
          <a:xfrm>
            <a:off x="6579875" y="5832505"/>
            <a:ext cx="732105"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35" name="直線矢印コネクタ 34">
            <a:extLst>
              <a:ext uri="{FF2B5EF4-FFF2-40B4-BE49-F238E27FC236}">
                <a16:creationId xmlns:a16="http://schemas.microsoft.com/office/drawing/2014/main" id="{5492EA54-6913-796D-0156-1876064E47B5}"/>
              </a:ext>
            </a:extLst>
          </p:cNvPr>
          <p:cNvCxnSpPr/>
          <p:nvPr/>
        </p:nvCxnSpPr>
        <p:spPr>
          <a:xfrm>
            <a:off x="6566989" y="6332383"/>
            <a:ext cx="732105"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38" name="テキスト ボックス 37">
            <a:extLst>
              <a:ext uri="{FF2B5EF4-FFF2-40B4-BE49-F238E27FC236}">
                <a16:creationId xmlns:a16="http://schemas.microsoft.com/office/drawing/2014/main" id="{21C33D0B-86AD-3683-FC4C-94436EA8D411}"/>
              </a:ext>
            </a:extLst>
          </p:cNvPr>
          <p:cNvSpPr txBox="1"/>
          <p:nvPr/>
        </p:nvSpPr>
        <p:spPr>
          <a:xfrm>
            <a:off x="5273232" y="4941552"/>
            <a:ext cx="954107" cy="276999"/>
          </a:xfrm>
          <a:prstGeom prst="rect">
            <a:avLst/>
          </a:prstGeom>
          <a:noFill/>
        </p:spPr>
        <p:txBody>
          <a:bodyPr wrap="none" rtlCol="0">
            <a:spAutoFit/>
          </a:bodyPr>
          <a:lstStyle/>
          <a:p>
            <a:r>
              <a:rPr lang="ja-JP" altLang="en-US" sz="1200" dirty="0">
                <a:latin typeface="BIZ UDPゴシック" panose="020B0400000000000000" pitchFamily="50" charset="-128"/>
                <a:ea typeface="BIZ UDPゴシック" panose="020B0400000000000000" pitchFamily="50" charset="-128"/>
              </a:rPr>
              <a:t>交付</a:t>
            </a:r>
            <a:r>
              <a:rPr kumimoji="1" lang="ja-JP" altLang="en-US" sz="1200" dirty="0">
                <a:latin typeface="BIZ UDPゴシック" panose="020B0400000000000000" pitchFamily="50" charset="-128"/>
                <a:ea typeface="BIZ UDPゴシック" panose="020B0400000000000000" pitchFamily="50" charset="-128"/>
              </a:rPr>
              <a:t>申請書</a:t>
            </a:r>
          </a:p>
        </p:txBody>
      </p:sp>
      <p:sp>
        <p:nvSpPr>
          <p:cNvPr id="39" name="テキスト ボックス 38">
            <a:extLst>
              <a:ext uri="{FF2B5EF4-FFF2-40B4-BE49-F238E27FC236}">
                <a16:creationId xmlns:a16="http://schemas.microsoft.com/office/drawing/2014/main" id="{809F76B7-2502-C1EC-0254-2D2A83DFDE58}"/>
              </a:ext>
            </a:extLst>
          </p:cNvPr>
          <p:cNvSpPr txBox="1"/>
          <p:nvPr/>
        </p:nvSpPr>
        <p:spPr>
          <a:xfrm>
            <a:off x="7562183" y="4937330"/>
            <a:ext cx="1107996" cy="276999"/>
          </a:xfrm>
          <a:prstGeom prst="rect">
            <a:avLst/>
          </a:prstGeom>
          <a:noFill/>
        </p:spPr>
        <p:txBody>
          <a:bodyPr wrap="none" rtlCol="0">
            <a:spAutoFit/>
          </a:bodyPr>
          <a:lstStyle/>
          <a:p>
            <a:r>
              <a:rPr kumimoji="1" lang="ja-JP" altLang="en-US" sz="1200" dirty="0">
                <a:latin typeface="BIZ UDPゴシック" panose="020B0400000000000000" pitchFamily="50" charset="-128"/>
                <a:ea typeface="BIZ UDPゴシック" panose="020B0400000000000000" pitchFamily="50" charset="-128"/>
              </a:rPr>
              <a:t>事業内容審査</a:t>
            </a:r>
          </a:p>
        </p:txBody>
      </p:sp>
      <p:cxnSp>
        <p:nvCxnSpPr>
          <p:cNvPr id="41" name="直線矢印コネクタ 40">
            <a:extLst>
              <a:ext uri="{FF2B5EF4-FFF2-40B4-BE49-F238E27FC236}">
                <a16:creationId xmlns:a16="http://schemas.microsoft.com/office/drawing/2014/main" id="{6BB900DE-0324-A78A-BD70-6EFDB8D8E160}"/>
              </a:ext>
            </a:extLst>
          </p:cNvPr>
          <p:cNvCxnSpPr/>
          <p:nvPr/>
        </p:nvCxnSpPr>
        <p:spPr>
          <a:xfrm flipH="1">
            <a:off x="6592761" y="5318841"/>
            <a:ext cx="71921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BB3A4A52-DF03-7917-769A-3C209E9A777E}"/>
              </a:ext>
            </a:extLst>
          </p:cNvPr>
          <p:cNvSpPr txBox="1"/>
          <p:nvPr/>
        </p:nvSpPr>
        <p:spPr>
          <a:xfrm>
            <a:off x="5395265" y="5180342"/>
            <a:ext cx="800219" cy="276999"/>
          </a:xfrm>
          <a:prstGeom prst="rect">
            <a:avLst/>
          </a:prstGeom>
          <a:noFill/>
        </p:spPr>
        <p:txBody>
          <a:bodyPr wrap="none" rtlCol="0">
            <a:spAutoFit/>
          </a:bodyPr>
          <a:lstStyle/>
          <a:p>
            <a:r>
              <a:rPr lang="ja-JP" altLang="en-US" sz="1200" dirty="0">
                <a:latin typeface="BIZ UDPゴシック" panose="020B0400000000000000" pitchFamily="50" charset="-128"/>
                <a:ea typeface="BIZ UDPゴシック" panose="020B0400000000000000" pitchFamily="50" charset="-128"/>
              </a:rPr>
              <a:t>事業着手</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43" name="テキスト ボックス 42">
            <a:extLst>
              <a:ext uri="{FF2B5EF4-FFF2-40B4-BE49-F238E27FC236}">
                <a16:creationId xmlns:a16="http://schemas.microsoft.com/office/drawing/2014/main" id="{69BB5DBC-59D3-A0AD-C564-6AE269DBF9BB}"/>
              </a:ext>
            </a:extLst>
          </p:cNvPr>
          <p:cNvSpPr txBox="1"/>
          <p:nvPr/>
        </p:nvSpPr>
        <p:spPr>
          <a:xfrm>
            <a:off x="5164432" y="5477547"/>
            <a:ext cx="1261884" cy="461665"/>
          </a:xfrm>
          <a:prstGeom prst="rect">
            <a:avLst/>
          </a:prstGeom>
          <a:noFill/>
        </p:spPr>
        <p:txBody>
          <a:bodyPr wrap="none" rtlCol="0">
            <a:spAutoFit/>
          </a:bodyPr>
          <a:lstStyle/>
          <a:p>
            <a:pPr algn="ctr"/>
            <a:r>
              <a:rPr lang="ja-JP" altLang="en-US" sz="1200" dirty="0">
                <a:latin typeface="BIZ UDPゴシック" panose="020B0400000000000000" pitchFamily="50" charset="-128"/>
                <a:ea typeface="BIZ UDPゴシック" panose="020B0400000000000000" pitchFamily="50" charset="-128"/>
              </a:rPr>
              <a:t>事業完了</a:t>
            </a:r>
            <a:endParaRPr lang="en-US" altLang="ja-JP" sz="1200" dirty="0">
              <a:latin typeface="BIZ UDPゴシック" panose="020B0400000000000000" pitchFamily="50" charset="-128"/>
              <a:ea typeface="BIZ UDPゴシック" panose="020B0400000000000000" pitchFamily="50" charset="-128"/>
            </a:endParaRPr>
          </a:p>
          <a:p>
            <a:pPr algn="ctr"/>
            <a:r>
              <a:rPr lang="ja-JP" altLang="en-US" sz="1200" dirty="0">
                <a:latin typeface="BIZ UDPゴシック" panose="020B0400000000000000" pitchFamily="50" charset="-128"/>
                <a:ea typeface="BIZ UDPゴシック" panose="020B0400000000000000" pitchFamily="50" charset="-128"/>
              </a:rPr>
              <a:t>実績報告書作成</a:t>
            </a:r>
            <a:endParaRPr kumimoji="1" lang="ja-JP" altLang="en-US" sz="1200" dirty="0">
              <a:latin typeface="BIZ UDPゴシック" panose="020B0400000000000000" pitchFamily="50" charset="-128"/>
              <a:ea typeface="BIZ UDPゴシック" panose="020B0400000000000000" pitchFamily="50" charset="-128"/>
            </a:endParaRPr>
          </a:p>
        </p:txBody>
      </p:sp>
      <p:cxnSp>
        <p:nvCxnSpPr>
          <p:cNvPr id="44" name="直線矢印コネクタ 43">
            <a:extLst>
              <a:ext uri="{FF2B5EF4-FFF2-40B4-BE49-F238E27FC236}">
                <a16:creationId xmlns:a16="http://schemas.microsoft.com/office/drawing/2014/main" id="{B71B195B-BA8C-A0B8-878F-5139395AE5D5}"/>
              </a:ext>
            </a:extLst>
          </p:cNvPr>
          <p:cNvCxnSpPr/>
          <p:nvPr/>
        </p:nvCxnSpPr>
        <p:spPr>
          <a:xfrm flipH="1">
            <a:off x="6573431" y="6067589"/>
            <a:ext cx="71921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5" name="テキスト ボックス 44">
            <a:extLst>
              <a:ext uri="{FF2B5EF4-FFF2-40B4-BE49-F238E27FC236}">
                <a16:creationId xmlns:a16="http://schemas.microsoft.com/office/drawing/2014/main" id="{0DCBB16C-3888-B755-DEF5-3C2AB7E41400}"/>
              </a:ext>
            </a:extLst>
          </p:cNvPr>
          <p:cNvSpPr txBox="1"/>
          <p:nvPr/>
        </p:nvSpPr>
        <p:spPr>
          <a:xfrm>
            <a:off x="7681451" y="5699377"/>
            <a:ext cx="800219" cy="276999"/>
          </a:xfrm>
          <a:prstGeom prst="rect">
            <a:avLst/>
          </a:prstGeom>
          <a:noFill/>
        </p:spPr>
        <p:txBody>
          <a:bodyPr wrap="none" rtlCol="0">
            <a:spAutoFit/>
          </a:bodyPr>
          <a:lstStyle/>
          <a:p>
            <a:r>
              <a:rPr kumimoji="1" lang="ja-JP" altLang="en-US" sz="1200" dirty="0">
                <a:latin typeface="BIZ UDPゴシック" panose="020B0400000000000000" pitchFamily="50" charset="-128"/>
                <a:ea typeface="BIZ UDPゴシック" panose="020B0400000000000000" pitchFamily="50" charset="-128"/>
              </a:rPr>
              <a:t>内容確認</a:t>
            </a:r>
          </a:p>
        </p:txBody>
      </p:sp>
      <p:sp>
        <p:nvSpPr>
          <p:cNvPr id="46" name="テキスト ボックス 45">
            <a:extLst>
              <a:ext uri="{FF2B5EF4-FFF2-40B4-BE49-F238E27FC236}">
                <a16:creationId xmlns:a16="http://schemas.microsoft.com/office/drawing/2014/main" id="{792FF87E-2098-CE36-FEC1-1189F53F64E3}"/>
              </a:ext>
            </a:extLst>
          </p:cNvPr>
          <p:cNvSpPr txBox="1"/>
          <p:nvPr/>
        </p:nvSpPr>
        <p:spPr>
          <a:xfrm>
            <a:off x="7681451" y="5159345"/>
            <a:ext cx="800219" cy="276999"/>
          </a:xfrm>
          <a:prstGeom prst="rect">
            <a:avLst/>
          </a:prstGeom>
          <a:noFill/>
        </p:spPr>
        <p:txBody>
          <a:bodyPr wrap="none" rtlCol="0">
            <a:spAutoFit/>
          </a:bodyPr>
          <a:lstStyle/>
          <a:p>
            <a:r>
              <a:rPr lang="ja-JP" altLang="en-US" sz="1200" dirty="0">
                <a:latin typeface="BIZ UDPゴシック" panose="020B0400000000000000" pitchFamily="50" charset="-128"/>
                <a:ea typeface="BIZ UDPゴシック" panose="020B0400000000000000" pitchFamily="50" charset="-128"/>
              </a:rPr>
              <a:t>交付</a:t>
            </a:r>
            <a:r>
              <a:rPr kumimoji="1" lang="ja-JP" altLang="en-US" sz="1200" dirty="0">
                <a:latin typeface="BIZ UDPゴシック" panose="020B0400000000000000" pitchFamily="50" charset="-128"/>
                <a:ea typeface="BIZ UDPゴシック" panose="020B0400000000000000" pitchFamily="50" charset="-128"/>
              </a:rPr>
              <a:t>決定</a:t>
            </a:r>
          </a:p>
        </p:txBody>
      </p:sp>
      <p:sp>
        <p:nvSpPr>
          <p:cNvPr id="47" name="テキスト ボックス 46">
            <a:extLst>
              <a:ext uri="{FF2B5EF4-FFF2-40B4-BE49-F238E27FC236}">
                <a16:creationId xmlns:a16="http://schemas.microsoft.com/office/drawing/2014/main" id="{F30B37A4-CD1F-B3B8-C72C-A89D7F9221C8}"/>
              </a:ext>
            </a:extLst>
          </p:cNvPr>
          <p:cNvSpPr txBox="1"/>
          <p:nvPr/>
        </p:nvSpPr>
        <p:spPr>
          <a:xfrm>
            <a:off x="7681451" y="5971853"/>
            <a:ext cx="800219" cy="276999"/>
          </a:xfrm>
          <a:prstGeom prst="rect">
            <a:avLst/>
          </a:prstGeom>
          <a:noFill/>
        </p:spPr>
        <p:txBody>
          <a:bodyPr wrap="none" rtlCol="0">
            <a:spAutoFit/>
          </a:bodyPr>
          <a:lstStyle/>
          <a:p>
            <a:r>
              <a:rPr lang="ja-JP" altLang="en-US" sz="1200" dirty="0">
                <a:latin typeface="BIZ UDPゴシック" panose="020B0400000000000000" pitchFamily="50" charset="-128"/>
                <a:ea typeface="BIZ UDPゴシック" panose="020B0400000000000000" pitchFamily="50" charset="-128"/>
              </a:rPr>
              <a:t>交付</a:t>
            </a:r>
            <a:r>
              <a:rPr kumimoji="1" lang="ja-JP" altLang="en-US" sz="1200" dirty="0">
                <a:latin typeface="BIZ UDPゴシック" panose="020B0400000000000000" pitchFamily="50" charset="-128"/>
                <a:ea typeface="BIZ UDPゴシック" panose="020B0400000000000000" pitchFamily="50" charset="-128"/>
              </a:rPr>
              <a:t>確定</a:t>
            </a:r>
          </a:p>
        </p:txBody>
      </p:sp>
      <p:sp>
        <p:nvSpPr>
          <p:cNvPr id="48" name="テキスト ボックス 47">
            <a:extLst>
              <a:ext uri="{FF2B5EF4-FFF2-40B4-BE49-F238E27FC236}">
                <a16:creationId xmlns:a16="http://schemas.microsoft.com/office/drawing/2014/main" id="{FD2C6ED3-8FDE-990E-72E8-D9426523EE83}"/>
              </a:ext>
            </a:extLst>
          </p:cNvPr>
          <p:cNvSpPr txBox="1"/>
          <p:nvPr/>
        </p:nvSpPr>
        <p:spPr>
          <a:xfrm>
            <a:off x="5472208" y="6015292"/>
            <a:ext cx="646331" cy="276999"/>
          </a:xfrm>
          <a:prstGeom prst="rect">
            <a:avLst/>
          </a:prstGeom>
          <a:noFill/>
        </p:spPr>
        <p:txBody>
          <a:bodyPr wrap="none" rtlCol="0">
            <a:spAutoFit/>
          </a:bodyPr>
          <a:lstStyle/>
          <a:p>
            <a:r>
              <a:rPr kumimoji="1" lang="ja-JP" altLang="en-US" sz="1200" dirty="0">
                <a:latin typeface="BIZ UDPゴシック" panose="020B0400000000000000" pitchFamily="50" charset="-128"/>
                <a:ea typeface="BIZ UDPゴシック" panose="020B0400000000000000" pitchFamily="50" charset="-128"/>
              </a:rPr>
              <a:t>請求書</a:t>
            </a:r>
          </a:p>
        </p:txBody>
      </p:sp>
      <p:sp>
        <p:nvSpPr>
          <p:cNvPr id="49" name="テキスト ボックス 48">
            <a:extLst>
              <a:ext uri="{FF2B5EF4-FFF2-40B4-BE49-F238E27FC236}">
                <a16:creationId xmlns:a16="http://schemas.microsoft.com/office/drawing/2014/main" id="{237692FE-7DE3-B073-3E5D-913FBFA1A1F5}"/>
              </a:ext>
            </a:extLst>
          </p:cNvPr>
          <p:cNvSpPr txBox="1"/>
          <p:nvPr/>
        </p:nvSpPr>
        <p:spPr>
          <a:xfrm>
            <a:off x="7562183" y="6355408"/>
            <a:ext cx="1107996" cy="276999"/>
          </a:xfrm>
          <a:prstGeom prst="rect">
            <a:avLst/>
          </a:prstGeom>
          <a:noFill/>
        </p:spPr>
        <p:txBody>
          <a:bodyPr wrap="none" rtlCol="0">
            <a:spAutoFit/>
          </a:bodyPr>
          <a:lstStyle/>
          <a:p>
            <a:r>
              <a:rPr kumimoji="1" lang="ja-JP" altLang="en-US" sz="1200" dirty="0">
                <a:latin typeface="BIZ UDPゴシック" panose="020B0400000000000000" pitchFamily="50" charset="-128"/>
                <a:ea typeface="BIZ UDPゴシック" panose="020B0400000000000000" pitchFamily="50" charset="-128"/>
              </a:rPr>
              <a:t>補助金支払い</a:t>
            </a:r>
          </a:p>
        </p:txBody>
      </p:sp>
      <p:cxnSp>
        <p:nvCxnSpPr>
          <p:cNvPr id="50" name="直線矢印コネクタ 49">
            <a:extLst>
              <a:ext uri="{FF2B5EF4-FFF2-40B4-BE49-F238E27FC236}">
                <a16:creationId xmlns:a16="http://schemas.microsoft.com/office/drawing/2014/main" id="{E1F7D963-D168-4110-FB5E-7B358F1FC119}"/>
              </a:ext>
            </a:extLst>
          </p:cNvPr>
          <p:cNvCxnSpPr/>
          <p:nvPr/>
        </p:nvCxnSpPr>
        <p:spPr>
          <a:xfrm flipH="1">
            <a:off x="6592761" y="6494157"/>
            <a:ext cx="71921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正方形/長方形 16">
            <a:extLst>
              <a:ext uri="{FF2B5EF4-FFF2-40B4-BE49-F238E27FC236}">
                <a16:creationId xmlns:a16="http://schemas.microsoft.com/office/drawing/2014/main" id="{71B1F86E-91B9-610B-78C9-2F7D34D0DF3E}"/>
              </a:ext>
            </a:extLst>
          </p:cNvPr>
          <p:cNvSpPr/>
          <p:nvPr/>
        </p:nvSpPr>
        <p:spPr>
          <a:xfrm>
            <a:off x="4695121" y="4118142"/>
            <a:ext cx="4437658" cy="290797"/>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0549CBD8-325D-1B3C-3C89-078D471D0DF1}"/>
              </a:ext>
            </a:extLst>
          </p:cNvPr>
          <p:cNvSpPr txBox="1"/>
          <p:nvPr/>
        </p:nvSpPr>
        <p:spPr>
          <a:xfrm>
            <a:off x="1603947" y="4103240"/>
            <a:ext cx="1441420" cy="307777"/>
          </a:xfrm>
          <a:prstGeom prst="rect">
            <a:avLst/>
          </a:prstGeom>
          <a:noFill/>
        </p:spPr>
        <p:txBody>
          <a:bodyPr wrap="none" rtlCol="0">
            <a:spAutoFit/>
          </a:bodyPr>
          <a:lstStyle/>
          <a:p>
            <a:r>
              <a:rPr lang="ja-JP" altLang="en-US" sz="1400" b="1" dirty="0">
                <a:latin typeface="BIZ UDPゴシック" panose="020B0400000000000000" pitchFamily="50" charset="-128"/>
                <a:ea typeface="BIZ UDPゴシック" panose="020B0400000000000000" pitchFamily="50" charset="-128"/>
              </a:rPr>
              <a:t>＜補助対象者＞</a:t>
            </a:r>
            <a:endParaRPr kumimoji="1" lang="ja-JP" altLang="en-US" sz="1400" b="1" dirty="0">
              <a:latin typeface="BIZ UDPゴシック" panose="020B0400000000000000" pitchFamily="50" charset="-128"/>
              <a:ea typeface="BIZ UDPゴシック" panose="020B0400000000000000" pitchFamily="50" charset="-128"/>
            </a:endParaRPr>
          </a:p>
        </p:txBody>
      </p:sp>
      <p:sp>
        <p:nvSpPr>
          <p:cNvPr id="21" name="正方形/長方形 20">
            <a:extLst>
              <a:ext uri="{FF2B5EF4-FFF2-40B4-BE49-F238E27FC236}">
                <a16:creationId xmlns:a16="http://schemas.microsoft.com/office/drawing/2014/main" id="{63A6F873-23DA-B7D8-4A5C-346ACD48B808}"/>
              </a:ext>
            </a:extLst>
          </p:cNvPr>
          <p:cNvSpPr/>
          <p:nvPr/>
        </p:nvSpPr>
        <p:spPr>
          <a:xfrm>
            <a:off x="4697100" y="2006775"/>
            <a:ext cx="4437658" cy="294286"/>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56C7B05B-5CDC-9BA8-2FE1-419A78E26FC6}"/>
              </a:ext>
            </a:extLst>
          </p:cNvPr>
          <p:cNvSpPr txBox="1"/>
          <p:nvPr/>
        </p:nvSpPr>
        <p:spPr>
          <a:xfrm>
            <a:off x="6134936" y="1989595"/>
            <a:ext cx="1620957" cy="307777"/>
          </a:xfrm>
          <a:prstGeom prst="rect">
            <a:avLst/>
          </a:prstGeom>
          <a:noFill/>
        </p:spPr>
        <p:txBody>
          <a:bodyPr wrap="none" rtlCol="0">
            <a:spAutoFit/>
          </a:bodyPr>
          <a:lstStyle/>
          <a:p>
            <a:r>
              <a:rPr lang="ja-JP" altLang="en-US" sz="1400" b="1" dirty="0">
                <a:latin typeface="BIZ UDPゴシック" panose="020B0400000000000000" pitchFamily="50" charset="-128"/>
                <a:ea typeface="BIZ UDPゴシック" panose="020B0400000000000000" pitchFamily="50" charset="-128"/>
              </a:rPr>
              <a:t>＜補助対象機械＞</a:t>
            </a:r>
            <a:endParaRPr kumimoji="1" lang="ja-JP" altLang="en-US" sz="1400" b="1" dirty="0">
              <a:latin typeface="BIZ UDPゴシック" panose="020B0400000000000000" pitchFamily="50" charset="-128"/>
              <a:ea typeface="BIZ UDPゴシック" panose="020B0400000000000000" pitchFamily="50" charset="-128"/>
            </a:endParaRPr>
          </a:p>
        </p:txBody>
      </p:sp>
      <p:sp>
        <p:nvSpPr>
          <p:cNvPr id="23" name="テキスト ボックス 22">
            <a:extLst>
              <a:ext uri="{FF2B5EF4-FFF2-40B4-BE49-F238E27FC236}">
                <a16:creationId xmlns:a16="http://schemas.microsoft.com/office/drawing/2014/main" id="{E7990BFD-379B-A406-F672-3C6458A75829}"/>
              </a:ext>
            </a:extLst>
          </p:cNvPr>
          <p:cNvSpPr txBox="1"/>
          <p:nvPr/>
        </p:nvSpPr>
        <p:spPr>
          <a:xfrm>
            <a:off x="4920772" y="2370256"/>
            <a:ext cx="3696846" cy="1569660"/>
          </a:xfrm>
          <a:prstGeom prst="rect">
            <a:avLst/>
          </a:prstGeom>
          <a:noFill/>
        </p:spPr>
        <p:txBody>
          <a:bodyPr wrap="none" rtlCol="0">
            <a:spAutoFit/>
          </a:bodyPr>
          <a:lstStyle/>
          <a:p>
            <a:r>
              <a:rPr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1</a:t>
            </a:r>
            <a:r>
              <a:rPr lang="ja-JP" altLang="en-US" sz="1200" dirty="0">
                <a:latin typeface="BIZ UDPゴシック" panose="020B0400000000000000" pitchFamily="50" charset="-128"/>
                <a:ea typeface="BIZ UDPゴシック" panose="020B0400000000000000" pitchFamily="50" charset="-128"/>
              </a:rPr>
              <a:t>）　農業用トラクタ</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2</a:t>
            </a:r>
            <a:r>
              <a:rPr lang="ja-JP" altLang="en-US" sz="1200" dirty="0">
                <a:latin typeface="BIZ UDPゴシック" panose="020B0400000000000000" pitchFamily="50" charset="-128"/>
                <a:ea typeface="BIZ UDPゴシック" panose="020B0400000000000000" pitchFamily="50" charset="-128"/>
              </a:rPr>
              <a:t>）　農業用田植機</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3</a:t>
            </a:r>
            <a:r>
              <a:rPr lang="ja-JP" altLang="en-US" sz="1200" dirty="0">
                <a:latin typeface="BIZ UDPゴシック" panose="020B0400000000000000" pitchFamily="50" charset="-128"/>
                <a:ea typeface="BIZ UDPゴシック" panose="020B0400000000000000" pitchFamily="50" charset="-128"/>
              </a:rPr>
              <a:t>）　農業用コンバイン</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4</a:t>
            </a:r>
            <a:r>
              <a:rPr lang="ja-JP" altLang="en-US" sz="1200" dirty="0">
                <a:latin typeface="BIZ UDPゴシック" panose="020B0400000000000000" pitchFamily="50" charset="-128"/>
                <a:ea typeface="BIZ UDPゴシック" panose="020B0400000000000000" pitchFamily="50" charset="-128"/>
              </a:rPr>
              <a:t>）　トラクタ用作業機</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5</a:t>
            </a:r>
            <a:r>
              <a:rPr lang="ja-JP" altLang="en-US" sz="1200" dirty="0">
                <a:latin typeface="BIZ UDPゴシック" panose="020B0400000000000000" pitchFamily="50" charset="-128"/>
                <a:ea typeface="BIZ UDPゴシック" panose="020B0400000000000000" pitchFamily="50" charset="-128"/>
              </a:rPr>
              <a:t>）　穀物用乾燥機</a:t>
            </a:r>
            <a:endParaRPr lang="en-US" altLang="ja-JP" sz="1200" dirty="0">
              <a:latin typeface="BIZ UDPゴシック" panose="020B0400000000000000" pitchFamily="50" charset="-128"/>
              <a:ea typeface="BIZ UDPゴシック" panose="020B0400000000000000" pitchFamily="50" charset="-128"/>
            </a:endParaRPr>
          </a:p>
          <a:p>
            <a:endParaRPr lang="en-US" altLang="ja-JP" sz="1200" dirty="0">
              <a:latin typeface="BIZ UDPゴシック" panose="020B0400000000000000" pitchFamily="50" charset="-128"/>
              <a:ea typeface="BIZ UDPゴシック" panose="020B0400000000000000" pitchFamily="50" charset="-128"/>
            </a:endParaRPr>
          </a:p>
          <a:p>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購入費用が１台につき</a:t>
            </a:r>
            <a:r>
              <a:rPr lang="en-US" altLang="ja-JP" sz="1200" dirty="0">
                <a:latin typeface="BIZ UDPゴシック" panose="020B0400000000000000" pitchFamily="50" charset="-128"/>
                <a:ea typeface="BIZ UDPゴシック" panose="020B0400000000000000" pitchFamily="50" charset="-128"/>
              </a:rPr>
              <a:t>50</a:t>
            </a:r>
            <a:r>
              <a:rPr lang="ja-JP" altLang="en-US" sz="1200" dirty="0">
                <a:latin typeface="BIZ UDPゴシック" panose="020B0400000000000000" pitchFamily="50" charset="-128"/>
                <a:ea typeface="BIZ UDPゴシック" panose="020B0400000000000000" pitchFamily="50" charset="-128"/>
              </a:rPr>
              <a:t>万円以上のもの。</a:t>
            </a:r>
            <a:endParaRPr lang="en-US" altLang="ja-JP" sz="1200" dirty="0">
              <a:latin typeface="BIZ UDPゴシック" panose="020B0400000000000000" pitchFamily="50" charset="-128"/>
              <a:ea typeface="BIZ UDPゴシック" panose="020B0400000000000000" pitchFamily="50" charset="-128"/>
            </a:endParaRPr>
          </a:p>
          <a:p>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中古農機については、耐用年数が２年以上のもの。</a:t>
            </a:r>
            <a:endParaRPr lang="en-US" altLang="ja-JP" sz="1200" dirty="0">
              <a:latin typeface="BIZ UDPゴシック" panose="020B0400000000000000" pitchFamily="50" charset="-128"/>
              <a:ea typeface="BIZ UDPゴシック" panose="020B0400000000000000" pitchFamily="50" charset="-128"/>
            </a:endParaRPr>
          </a:p>
        </p:txBody>
      </p:sp>
      <p:sp>
        <p:nvSpPr>
          <p:cNvPr id="20" name="テキスト ボックス 19">
            <a:extLst>
              <a:ext uri="{FF2B5EF4-FFF2-40B4-BE49-F238E27FC236}">
                <a16:creationId xmlns:a16="http://schemas.microsoft.com/office/drawing/2014/main" id="{0A1BC641-0967-10CB-13F5-6D71C25A5B57}"/>
              </a:ext>
            </a:extLst>
          </p:cNvPr>
          <p:cNvSpPr txBox="1"/>
          <p:nvPr/>
        </p:nvSpPr>
        <p:spPr>
          <a:xfrm>
            <a:off x="288143" y="4423728"/>
            <a:ext cx="2975495" cy="1384995"/>
          </a:xfrm>
          <a:prstGeom prst="rect">
            <a:avLst/>
          </a:prstGeom>
          <a:noFill/>
        </p:spPr>
        <p:txBody>
          <a:bodyPr wrap="none" rtlCol="0">
            <a:spAutoFit/>
          </a:bodyPr>
          <a:lstStyle/>
          <a:p>
            <a:r>
              <a:rPr kumimoji="1" lang="ja-JP" altLang="en-US" sz="1200" u="sng" dirty="0">
                <a:latin typeface="BIZ UDPゴシック" panose="020B0400000000000000" pitchFamily="50" charset="-128"/>
                <a:ea typeface="BIZ UDPゴシック" panose="020B0400000000000000" pitchFamily="50" charset="-128"/>
              </a:rPr>
              <a:t>１．</a:t>
            </a:r>
            <a:r>
              <a:rPr lang="ja-JP" altLang="en-US" sz="1200" u="sng" dirty="0">
                <a:latin typeface="BIZ UDPゴシック" panose="020B0400000000000000" pitchFamily="50" charset="-128"/>
                <a:ea typeface="BIZ UDPゴシック" panose="020B0400000000000000" pitchFamily="50" charset="-128"/>
              </a:rPr>
              <a:t>個人農業者（共同利用を含む。）</a:t>
            </a:r>
            <a:endParaRPr lang="en-US" altLang="ja-JP" sz="1200" u="sng"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・経営</a:t>
            </a:r>
            <a:r>
              <a:rPr lang="ja-JP" altLang="en-US" sz="1200" dirty="0">
                <a:latin typeface="BIZ UDPゴシック" panose="020B0400000000000000" pitchFamily="50" charset="-128"/>
                <a:ea typeface="BIZ UDPゴシック" panose="020B0400000000000000" pitchFamily="50" charset="-128"/>
              </a:rPr>
              <a:t>耕地面積の合計が</a:t>
            </a:r>
            <a:r>
              <a:rPr lang="en-US" altLang="ja-JP" sz="1200" dirty="0">
                <a:latin typeface="BIZ UDPゴシック" panose="020B0400000000000000" pitchFamily="50" charset="-128"/>
                <a:ea typeface="BIZ UDPゴシック" panose="020B0400000000000000" pitchFamily="50" charset="-128"/>
              </a:rPr>
              <a:t>1.0ha</a:t>
            </a:r>
            <a:r>
              <a:rPr lang="ja-JP" altLang="en-US" sz="1200" dirty="0">
                <a:latin typeface="BIZ UDPゴシック" panose="020B0400000000000000" pitchFamily="50" charset="-128"/>
                <a:ea typeface="BIZ UDPゴシック" panose="020B0400000000000000" pitchFamily="50" charset="-128"/>
              </a:rPr>
              <a:t>以上。</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・生産された農産物を出荷している者。</a:t>
            </a:r>
            <a:endParaRPr lang="en-US" altLang="ja-JP" sz="1200" dirty="0">
              <a:latin typeface="BIZ UDPゴシック" panose="020B0400000000000000" pitchFamily="50" charset="-128"/>
              <a:ea typeface="BIZ UDPゴシック" panose="020B0400000000000000" pitchFamily="50" charset="-128"/>
            </a:endParaRPr>
          </a:p>
          <a:p>
            <a:endParaRPr lang="en-US" altLang="ja-JP" sz="1200" dirty="0">
              <a:latin typeface="BIZ UDPゴシック" panose="020B0400000000000000" pitchFamily="50" charset="-128"/>
              <a:ea typeface="BIZ UDPゴシック" panose="020B0400000000000000" pitchFamily="50" charset="-128"/>
            </a:endParaRPr>
          </a:p>
          <a:p>
            <a:r>
              <a:rPr kumimoji="1" lang="en-US" altLang="ja-JP" sz="1200" dirty="0">
                <a:latin typeface="BIZ UDPゴシック" panose="020B0400000000000000" pitchFamily="50" charset="-128"/>
                <a:ea typeface="BIZ UDPゴシック" panose="020B0400000000000000" pitchFamily="50" charset="-128"/>
              </a:rPr>
              <a:t>2.</a:t>
            </a:r>
            <a:r>
              <a:rPr kumimoji="1" lang="ja-JP" altLang="en-US" sz="1200" dirty="0">
                <a:latin typeface="BIZ UDPゴシック" panose="020B0400000000000000" pitchFamily="50" charset="-128"/>
                <a:ea typeface="BIZ UDPゴシック" panose="020B0400000000000000" pitchFamily="50" charset="-128"/>
              </a:rPr>
              <a:t>担い手組織（集落営農組織）</a:t>
            </a:r>
            <a:endParaRPr kumimoji="1"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・経営耕地面積の合計が</a:t>
            </a:r>
            <a:r>
              <a:rPr lang="en-US" altLang="ja-JP" sz="1200" dirty="0">
                <a:latin typeface="BIZ UDPゴシック" panose="020B0400000000000000" pitchFamily="50" charset="-128"/>
                <a:ea typeface="BIZ UDPゴシック" panose="020B0400000000000000" pitchFamily="50" charset="-128"/>
              </a:rPr>
              <a:t>4.0ha</a:t>
            </a:r>
            <a:r>
              <a:rPr lang="ja-JP" altLang="en-US" sz="1200" dirty="0">
                <a:latin typeface="BIZ UDPゴシック" panose="020B0400000000000000" pitchFamily="50" charset="-128"/>
                <a:ea typeface="BIZ UDPゴシック" panose="020B0400000000000000" pitchFamily="50" charset="-128"/>
              </a:rPr>
              <a:t>以上。</a:t>
            </a:r>
            <a:endParaRPr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・生産された農作物を出荷している者。</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24" name="正方形/長方形 23">
            <a:extLst>
              <a:ext uri="{FF2B5EF4-FFF2-40B4-BE49-F238E27FC236}">
                <a16:creationId xmlns:a16="http://schemas.microsoft.com/office/drawing/2014/main" id="{3FD3B77D-2300-E492-2F15-C9E05DA257D0}"/>
              </a:ext>
            </a:extLst>
          </p:cNvPr>
          <p:cNvSpPr/>
          <p:nvPr/>
        </p:nvSpPr>
        <p:spPr>
          <a:xfrm>
            <a:off x="4697100" y="4576470"/>
            <a:ext cx="2122849" cy="29078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468FF218-0C1A-FF05-A5A0-2AE05B1AD94E}"/>
              </a:ext>
            </a:extLst>
          </p:cNvPr>
          <p:cNvSpPr/>
          <p:nvPr/>
        </p:nvSpPr>
        <p:spPr>
          <a:xfrm>
            <a:off x="6970649" y="4568830"/>
            <a:ext cx="2122849" cy="290788"/>
          </a:xfrm>
          <a:prstGeom prst="rect">
            <a:avLst/>
          </a:prstGeom>
          <a:solidFill>
            <a:schemeClr val="accent6">
              <a:lumMod val="75000"/>
            </a:schemeClr>
          </a:solidFill>
        </p:spPr>
        <p:style>
          <a:lnRef idx="3">
            <a:schemeClr val="lt1"/>
          </a:lnRef>
          <a:fillRef idx="1">
            <a:schemeClr val="accent2"/>
          </a:fillRef>
          <a:effectRef idx="1">
            <a:schemeClr val="accent2"/>
          </a:effectRef>
          <a:fontRef idx="minor">
            <a:schemeClr val="lt1"/>
          </a:fontRef>
        </p:style>
        <p:txBody>
          <a:bodyPr rtlCol="0" anchor="ctr"/>
          <a:lstStyle/>
          <a:p>
            <a:pPr algn="ctr"/>
            <a:endParaRPr kumimoji="1" lang="ja-JP" altLang="en-US" dirty="0"/>
          </a:p>
        </p:txBody>
      </p:sp>
      <p:sp>
        <p:nvSpPr>
          <p:cNvPr id="27" name="テキスト ボックス 26">
            <a:extLst>
              <a:ext uri="{FF2B5EF4-FFF2-40B4-BE49-F238E27FC236}">
                <a16:creationId xmlns:a16="http://schemas.microsoft.com/office/drawing/2014/main" id="{647DF056-13A4-E245-3AE2-76DD055DEB77}"/>
              </a:ext>
            </a:extLst>
          </p:cNvPr>
          <p:cNvSpPr txBox="1"/>
          <p:nvPr/>
        </p:nvSpPr>
        <p:spPr>
          <a:xfrm>
            <a:off x="6224704" y="4108155"/>
            <a:ext cx="1441420" cy="307777"/>
          </a:xfrm>
          <a:prstGeom prst="rect">
            <a:avLst/>
          </a:prstGeom>
          <a:noFill/>
        </p:spPr>
        <p:txBody>
          <a:bodyPr wrap="none" rtlCol="0">
            <a:spAutoFit/>
          </a:bodyPr>
          <a:lstStyle/>
          <a:p>
            <a:r>
              <a:rPr lang="ja-JP" altLang="en-US" sz="1400" b="1" dirty="0">
                <a:latin typeface="BIZ UDPゴシック" panose="020B0400000000000000" pitchFamily="50" charset="-128"/>
                <a:ea typeface="BIZ UDPゴシック" panose="020B0400000000000000" pitchFamily="50" charset="-128"/>
              </a:rPr>
              <a:t>＜事業手続き＞</a:t>
            </a:r>
            <a:endParaRPr kumimoji="1" lang="ja-JP" altLang="en-US" sz="1400" b="1" dirty="0">
              <a:latin typeface="BIZ UDPゴシック" panose="020B0400000000000000" pitchFamily="50" charset="-128"/>
              <a:ea typeface="BIZ UDPゴシック" panose="020B0400000000000000" pitchFamily="50" charset="-128"/>
            </a:endParaRPr>
          </a:p>
        </p:txBody>
      </p:sp>
      <p:sp>
        <p:nvSpPr>
          <p:cNvPr id="32" name="テキスト ボックス 31">
            <a:extLst>
              <a:ext uri="{FF2B5EF4-FFF2-40B4-BE49-F238E27FC236}">
                <a16:creationId xmlns:a16="http://schemas.microsoft.com/office/drawing/2014/main" id="{A7160EC4-6128-1EEF-AC1E-DAAFE883521C}"/>
              </a:ext>
            </a:extLst>
          </p:cNvPr>
          <p:cNvSpPr txBox="1"/>
          <p:nvPr/>
        </p:nvSpPr>
        <p:spPr>
          <a:xfrm>
            <a:off x="5428737" y="4582604"/>
            <a:ext cx="3344201" cy="276999"/>
          </a:xfrm>
          <a:prstGeom prst="rect">
            <a:avLst/>
          </a:prstGeom>
          <a:noFill/>
        </p:spPr>
        <p:txBody>
          <a:bodyPr wrap="square" rtlCol="0">
            <a:spAutoFit/>
          </a:bodyPr>
          <a:lstStyle/>
          <a:p>
            <a:r>
              <a:rPr kumimoji="1" lang="ja-JP" altLang="en-US" sz="1200" b="1" dirty="0">
                <a:solidFill>
                  <a:schemeClr val="bg1"/>
                </a:solidFill>
                <a:latin typeface="BIZ UDPゴシック" panose="020B0400000000000000" pitchFamily="50" charset="-128"/>
                <a:ea typeface="BIZ UDPゴシック" panose="020B0400000000000000" pitchFamily="50" charset="-128"/>
              </a:rPr>
              <a:t>事業者　　　　　　　　　　　　　　　　　支援センター</a:t>
            </a:r>
          </a:p>
        </p:txBody>
      </p:sp>
      <p:pic>
        <p:nvPicPr>
          <p:cNvPr id="40" name="図 39">
            <a:extLst>
              <a:ext uri="{FF2B5EF4-FFF2-40B4-BE49-F238E27FC236}">
                <a16:creationId xmlns:a16="http://schemas.microsoft.com/office/drawing/2014/main" id="{EE8D6407-5611-810A-325D-A3973683DD5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25767" y="5477547"/>
            <a:ext cx="1606398" cy="1210154"/>
          </a:xfrm>
          <a:prstGeom prst="rect">
            <a:avLst/>
          </a:prstGeom>
        </p:spPr>
      </p:pic>
    </p:spTree>
    <p:extLst>
      <p:ext uri="{BB962C8B-B14F-4D97-AF65-F5344CB8AC3E}">
        <p14:creationId xmlns:p14="http://schemas.microsoft.com/office/powerpoint/2010/main" val="161572603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20817</TotalTime>
  <Words>327</Words>
  <Application>Microsoft Office PowerPoint</Application>
  <PresentationFormat>画面に合わせる (4:3)</PresentationFormat>
  <Paragraphs>45</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Arial</vt:lpstr>
      <vt:lpstr>Calibri</vt:lpstr>
      <vt:lpstr>Calibri Light</vt:lpstr>
      <vt:lpstr>Office テーマ</vt:lpstr>
      <vt:lpstr>小谷村営農支援センター農業用機械購入費補助金</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小谷村特産品等開発事業費補助金</dc:title>
  <dc:creator>WS13051</dc:creator>
  <cp:lastModifiedBy>WS23011</cp:lastModifiedBy>
  <cp:revision>45</cp:revision>
  <cp:lastPrinted>2026-06-12T00:13:39Z</cp:lastPrinted>
  <dcterms:created xsi:type="dcterms:W3CDTF">2019-07-25T04:50:08Z</dcterms:created>
  <dcterms:modified xsi:type="dcterms:W3CDTF">2026-06-12T00:52:36Z</dcterms:modified>
</cp:coreProperties>
</file>