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56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5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4011" autoAdjust="0"/>
  </p:normalViewPr>
  <p:slideViewPr>
    <p:cSldViewPr snapToGrid="0">
      <p:cViewPr varScale="1">
        <p:scale>
          <a:sx n="38" d="100"/>
          <a:sy n="38" d="100"/>
        </p:scale>
        <p:origin x="10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8830" cy="495029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2"/>
            <a:ext cx="2918830" cy="495029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r">
              <a:defRPr sz="1200"/>
            </a:lvl1pPr>
          </a:lstStyle>
          <a:p>
            <a:fld id="{0458AB92-6B18-4729-AD31-C94B17DCCA24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36" tIns="45368" rIns="90736" bIns="4536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36" tIns="45368" rIns="90736" bIns="4536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r">
              <a:defRPr sz="1200"/>
            </a:lvl1pPr>
          </a:lstStyle>
          <a:p>
            <a:fld id="{4250AF2A-E538-4130-AD5F-D487888BDE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73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小谷村こども家庭センターからお知らせです。</a:t>
            </a:r>
          </a:p>
          <a:p>
            <a:pPr algn="just"/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10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・</a:t>
            </a:r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11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月</a:t>
            </a:r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の乳児利用日はご覧のとおりです。</a:t>
            </a:r>
            <a:endParaRPr lang="en-US" altLang="ja-JP" sz="17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10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月</a:t>
            </a:r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28</a:t>
            </a:r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日（水）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、</a:t>
            </a:r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11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月</a:t>
            </a:r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25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日（水）</a:t>
            </a:r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はベビーマッサージ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です</a:t>
            </a:r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。バスタオルをお持ちください。</a:t>
            </a:r>
            <a:endParaRPr lang="en-US" altLang="ja-JP" sz="17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個別での育児相談等もできますので、お気軽にご連絡ください。</a:t>
            </a:r>
            <a:r>
              <a:rPr lang="ja-JP" altLang="en-US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また、</a:t>
            </a:r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体重測定も随時実施しています。</a:t>
            </a:r>
            <a:endParaRPr lang="en-US" altLang="ja-JP" sz="17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お問合せは小谷村こども家庭センター</a:t>
            </a:r>
            <a:r>
              <a:rPr lang="en-US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82-2400</a:t>
            </a:r>
            <a:r>
              <a:rPr lang="ja-JP" altLang="ja-JP" sz="17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まで。</a:t>
            </a:r>
          </a:p>
          <a:p>
            <a:endParaRPr kumimoji="1" lang="en-US" altLang="ja-JP" dirty="0"/>
          </a:p>
          <a:p>
            <a:r>
              <a:rPr kumimoji="1" lang="ja-JP" altLang="en-US" dirty="0"/>
              <a:t>放送日　　</a:t>
            </a:r>
            <a:r>
              <a:rPr kumimoji="1" lang="en-US" altLang="ja-JP"/>
              <a:t>10/1</a:t>
            </a:r>
            <a:r>
              <a:rPr kumimoji="1" lang="ja-JP" altLang="en-US"/>
              <a:t>～</a:t>
            </a:r>
            <a:r>
              <a:rPr kumimoji="1" lang="en-US" altLang="ja-JP" dirty="0"/>
              <a:t>11/25</a:t>
            </a:r>
            <a:r>
              <a:rPr kumimoji="1" lang="ja-JP" altLang="en-US" dirty="0"/>
              <a:t>まで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50AF2A-E538-4130-AD5F-D487888BDE1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323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47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84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306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034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76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28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29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86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041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845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36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4680F-068F-42B7-9195-F3A5CD834942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2CB1F-FFAF-40ED-8F74-DBE134B4D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3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5A71CC4-DAB8-758A-CFF8-E65FC376C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t="54212" r="6966" b="10242"/>
          <a:stretch>
            <a:fillRect/>
          </a:stretch>
        </p:blipFill>
        <p:spPr>
          <a:xfrm>
            <a:off x="0" y="-487737"/>
            <a:ext cx="12192000" cy="7345737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65C91F-8FB1-79AD-8C5A-ACED7070F369}"/>
              </a:ext>
            </a:extLst>
          </p:cNvPr>
          <p:cNvSpPr/>
          <p:nvPr/>
        </p:nvSpPr>
        <p:spPr>
          <a:xfrm>
            <a:off x="806725" y="5684694"/>
            <a:ext cx="4950737" cy="99959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◎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2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か月～</a:t>
            </a:r>
            <a:r>
              <a:rPr kumimoji="0" 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歳児（独り歩きを始める頃まで）が対象です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◎対象児以外のごきょうだいの利用はお控えください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◎体重測定を行っています（希望者）</a:t>
            </a:r>
            <a:endParaRPr kumimoji="0" lang="en-US" altLang="ja-JP" sz="1400" kern="100" dirty="0">
              <a:solidFill>
                <a:sysClr val="windowText" lastClr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18D5FD6B-4AE7-B783-65FB-4E0DF6A18058}"/>
              </a:ext>
            </a:extLst>
          </p:cNvPr>
          <p:cNvSpPr/>
          <p:nvPr/>
        </p:nvSpPr>
        <p:spPr>
          <a:xfrm>
            <a:off x="536975" y="2140703"/>
            <a:ext cx="2186240" cy="202965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電話や個別での育児相談もできます。</a:t>
            </a:r>
            <a:endParaRPr kumimoji="0" lang="en-US" altLang="ja-JP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Z UDゴシック" panose="020B0400000000000000" pitchFamily="49" charset="-128"/>
              <a:ea typeface="BIZ UDゴシック" panose="020B0400000000000000" pitchFamily="49" charset="-128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お気軽にご連絡ください。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Z UDゴシック" panose="020B0400000000000000" pitchFamily="49" charset="-128"/>
              <a:ea typeface="BIZ UDゴシック" panose="020B0400000000000000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7C5AB3B6-80BE-EC15-A88F-C69A5FB39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514639"/>
              </p:ext>
            </p:extLst>
          </p:nvPr>
        </p:nvGraphicFramePr>
        <p:xfrm>
          <a:off x="2604682" y="1326972"/>
          <a:ext cx="7504647" cy="4186139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285903">
                  <a:extLst>
                    <a:ext uri="{9D8B030D-6E8A-4147-A177-3AD203B41FA5}">
                      <a16:colId xmlns:a16="http://schemas.microsoft.com/office/drawing/2014/main" val="1095460359"/>
                    </a:ext>
                  </a:extLst>
                </a:gridCol>
                <a:gridCol w="822738">
                  <a:extLst>
                    <a:ext uri="{9D8B030D-6E8A-4147-A177-3AD203B41FA5}">
                      <a16:colId xmlns:a16="http://schemas.microsoft.com/office/drawing/2014/main" val="2726383094"/>
                    </a:ext>
                  </a:extLst>
                </a:gridCol>
                <a:gridCol w="1677446">
                  <a:extLst>
                    <a:ext uri="{9D8B030D-6E8A-4147-A177-3AD203B41FA5}">
                      <a16:colId xmlns:a16="http://schemas.microsoft.com/office/drawing/2014/main" val="2569381928"/>
                    </a:ext>
                  </a:extLst>
                </a:gridCol>
                <a:gridCol w="1766794">
                  <a:extLst>
                    <a:ext uri="{9D8B030D-6E8A-4147-A177-3AD203B41FA5}">
                      <a16:colId xmlns:a16="http://schemas.microsoft.com/office/drawing/2014/main" val="2955031225"/>
                    </a:ext>
                  </a:extLst>
                </a:gridCol>
                <a:gridCol w="1951766">
                  <a:extLst>
                    <a:ext uri="{9D8B030D-6E8A-4147-A177-3AD203B41FA5}">
                      <a16:colId xmlns:a16="http://schemas.microsoft.com/office/drawing/2014/main" val="4018610629"/>
                    </a:ext>
                  </a:extLst>
                </a:gridCol>
              </a:tblGrid>
              <a:tr h="40599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>
                          <a:solidFill>
                            <a:schemeClr val="tx1"/>
                          </a:solidFill>
                        </a:rPr>
                        <a:t>日　程</a:t>
                      </a:r>
                      <a:endParaRPr kumimoji="1" lang="ja-JP" altLang="en-US" sz="15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5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時　間</a:t>
                      </a:r>
                      <a:endParaRPr kumimoji="1" lang="ja-JP" altLang="en-US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BIZ UDゴシック" panose="020B0400000000000000" pitchFamily="49" charset="-128"/>
                        <a:ea typeface="BIZ UDゴシック" panose="020B0400000000000000" pitchFamily="49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場　所</a:t>
                      </a:r>
                      <a:endParaRPr kumimoji="1" lang="ja-JP" altLang="en-US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BIZ UDゴシック" panose="020B0400000000000000" pitchFamily="49" charset="-128"/>
                        <a:ea typeface="BIZ UDゴシック" panose="020B0400000000000000" pitchFamily="49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>
                          <a:solidFill>
                            <a:schemeClr val="tx1"/>
                          </a:solidFill>
                        </a:rPr>
                        <a:t>内　容</a:t>
                      </a:r>
                      <a:endParaRPr kumimoji="1" lang="ja-JP" altLang="en-US" sz="15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1122472"/>
                  </a:ext>
                </a:extLst>
              </a:tr>
              <a:tr h="491978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10</a:t>
                      </a:r>
                      <a:r>
                        <a:rPr kumimoji="1" lang="ja-JP" altLang="en-US" sz="1600" dirty="0"/>
                        <a:t>月  </a:t>
                      </a:r>
                      <a:r>
                        <a:rPr kumimoji="1" lang="en-US" altLang="ja-JP" sz="1600" dirty="0"/>
                        <a:t>7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(</a:t>
                      </a:r>
                      <a:r>
                        <a:rPr kumimoji="1" lang="ja-JP" altLang="en-US" sz="1600" dirty="0"/>
                        <a:t>水</a:t>
                      </a:r>
                      <a:r>
                        <a:rPr kumimoji="1" lang="en-US" altLang="ja-JP" sz="1600" dirty="0"/>
                        <a:t>)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8227025"/>
                  </a:ext>
                </a:extLst>
              </a:tr>
              <a:tr h="516862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10</a:t>
                      </a:r>
                      <a:r>
                        <a:rPr kumimoji="1" lang="ja-JP" altLang="en-US" sz="1600" dirty="0"/>
                        <a:t>月</a:t>
                      </a:r>
                      <a:r>
                        <a:rPr kumimoji="1" lang="en-US" altLang="ja-JP" sz="1600" dirty="0"/>
                        <a:t>14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(</a:t>
                      </a:r>
                      <a:r>
                        <a:rPr kumimoji="1" lang="ja-JP" altLang="en-US" sz="1600" dirty="0"/>
                        <a:t>水</a:t>
                      </a:r>
                      <a:r>
                        <a:rPr kumimoji="1" lang="en-US" altLang="ja-JP" sz="1600" dirty="0"/>
                        <a:t>)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9</a:t>
                      </a:r>
                      <a:r>
                        <a:rPr kumimoji="1" lang="ja-JP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：</a:t>
                      </a:r>
                      <a:r>
                        <a:rPr kumimoji="1" lang="en-US" altLang="ja-JP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00</a:t>
                      </a:r>
                      <a:r>
                        <a:rPr kumimoji="1" lang="ja-JP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～</a:t>
                      </a:r>
                      <a:r>
                        <a:rPr kumimoji="1" lang="en-US" altLang="ja-JP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12</a:t>
                      </a:r>
                      <a:r>
                        <a:rPr kumimoji="1" lang="ja-JP" alt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：</a:t>
                      </a:r>
                      <a:r>
                        <a:rPr kumimoji="1" lang="en-US" altLang="ja-JP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00</a:t>
                      </a:r>
                      <a:endParaRPr kumimoji="1" lang="ja-JP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597168"/>
                  </a:ext>
                </a:extLst>
              </a:tr>
              <a:tr h="452105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10</a:t>
                      </a:r>
                      <a:r>
                        <a:rPr kumimoji="1" lang="ja-JP" altLang="en-US" sz="1600" dirty="0"/>
                        <a:t>月</a:t>
                      </a:r>
                      <a:r>
                        <a:rPr kumimoji="1" lang="en-US" altLang="ja-JP" sz="1600" dirty="0"/>
                        <a:t>21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(</a:t>
                      </a:r>
                      <a:r>
                        <a:rPr kumimoji="1" lang="ja-JP" altLang="en-US" sz="1600" dirty="0"/>
                        <a:t>水</a:t>
                      </a:r>
                      <a:r>
                        <a:rPr kumimoji="1" lang="en-US" altLang="ja-JP" sz="1600" dirty="0"/>
                        <a:t>)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7981370"/>
                  </a:ext>
                </a:extLst>
              </a:tr>
              <a:tr h="452105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10</a:t>
                      </a:r>
                      <a:r>
                        <a:rPr kumimoji="1" lang="ja-JP" altLang="en-US" sz="1600" dirty="0"/>
                        <a:t>月</a:t>
                      </a:r>
                      <a:r>
                        <a:rPr kumimoji="1" lang="en-US" altLang="ja-JP" sz="1600" dirty="0"/>
                        <a:t>28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（水）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ベビーマッサージ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4802532"/>
                  </a:ext>
                </a:extLst>
              </a:tr>
              <a:tr h="510779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11</a:t>
                      </a:r>
                      <a:r>
                        <a:rPr kumimoji="1" lang="ja-JP" altLang="en-US" sz="1600" dirty="0"/>
                        <a:t>月  </a:t>
                      </a:r>
                      <a:r>
                        <a:rPr kumimoji="1" lang="en-US" altLang="ja-JP" sz="1600" dirty="0"/>
                        <a:t>4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（水）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892165"/>
                  </a:ext>
                </a:extLst>
              </a:tr>
              <a:tr h="452105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11</a:t>
                      </a:r>
                      <a:r>
                        <a:rPr kumimoji="1" lang="ja-JP" altLang="en-US" sz="1600" dirty="0"/>
                        <a:t>月</a:t>
                      </a:r>
                      <a:r>
                        <a:rPr kumimoji="1" lang="en-US" altLang="ja-JP" sz="1600" dirty="0"/>
                        <a:t>11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（水）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4599047"/>
                  </a:ext>
                </a:extLst>
              </a:tr>
              <a:tr h="452105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11</a:t>
                      </a:r>
                      <a:r>
                        <a:rPr kumimoji="1" lang="ja-JP" altLang="en-US" sz="1600" dirty="0"/>
                        <a:t>月</a:t>
                      </a:r>
                      <a:r>
                        <a:rPr kumimoji="1" lang="en-US" altLang="ja-JP" sz="1600" dirty="0"/>
                        <a:t>18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（水）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4928264"/>
                  </a:ext>
                </a:extLst>
              </a:tr>
              <a:tr h="452105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/>
                        <a:t>11</a:t>
                      </a:r>
                      <a:r>
                        <a:rPr kumimoji="1" lang="ja-JP" altLang="en-US" sz="1600" dirty="0"/>
                        <a:t>月</a:t>
                      </a:r>
                      <a:r>
                        <a:rPr kumimoji="1" lang="en-US" altLang="ja-JP" sz="1600" dirty="0"/>
                        <a:t>25</a:t>
                      </a:r>
                      <a:r>
                        <a:rPr kumimoji="1" lang="ja-JP" altLang="en-US" sz="1600" dirty="0"/>
                        <a:t>日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（水）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9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r>
                        <a:rPr kumimoji="1" lang="ja-JP" altLang="en-US" sz="1600" dirty="0"/>
                        <a:t>～</a:t>
                      </a:r>
                      <a:r>
                        <a:rPr kumimoji="1" lang="en-US" altLang="ja-JP" sz="1600" dirty="0"/>
                        <a:t>12</a:t>
                      </a:r>
                      <a:r>
                        <a:rPr kumimoji="1" lang="ja-JP" altLang="en-US" sz="1600" dirty="0"/>
                        <a:t>：</a:t>
                      </a:r>
                      <a:r>
                        <a:rPr kumimoji="1" lang="en-US" altLang="ja-JP" sz="1600" dirty="0"/>
                        <a:t>00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役場</a:t>
                      </a:r>
                      <a:r>
                        <a:rPr kumimoji="1" lang="en-US" altLang="ja-JP" sz="1600" dirty="0"/>
                        <a:t>203</a:t>
                      </a:r>
                      <a:r>
                        <a:rPr kumimoji="1" lang="ja-JP" altLang="en-US" sz="1600" dirty="0"/>
                        <a:t>会議室</a:t>
                      </a:r>
                      <a:endParaRPr kumimoji="1" lang="ja-JP" altLang="en-US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ベビーマッサージ</a:t>
                      </a:r>
                      <a:endParaRPr kumimoji="1" lang="en-US" altLang="ja-JP" sz="16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06933"/>
                  </a:ext>
                </a:extLst>
              </a:tr>
            </a:tbl>
          </a:graphicData>
        </a:graphic>
      </p:graphicFrame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6CC4F37-572F-989A-A18C-8B3ABBF1A708}"/>
              </a:ext>
            </a:extLst>
          </p:cNvPr>
          <p:cNvSpPr/>
          <p:nvPr/>
        </p:nvSpPr>
        <p:spPr>
          <a:xfrm>
            <a:off x="3024888" y="236809"/>
            <a:ext cx="6142223" cy="9816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kern="1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rPr>
              <a:t>乳児利用日　１０・１１月</a:t>
            </a:r>
            <a:endParaRPr kumimoji="0" lang="ja-JP" altLang="en-US" sz="16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Z UDゴシック" panose="020B0400000000000000" pitchFamily="49" charset="-128"/>
              <a:ea typeface="BIZ UDゴシック" panose="020B0400000000000000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F4D81EB6-4F10-C144-1EA0-743355C5CF90}"/>
              </a:ext>
            </a:extLst>
          </p:cNvPr>
          <p:cNvSpPr/>
          <p:nvPr/>
        </p:nvSpPr>
        <p:spPr>
          <a:xfrm>
            <a:off x="9167111" y="1001561"/>
            <a:ext cx="2641471" cy="1094504"/>
          </a:xfrm>
          <a:prstGeom prst="wedgeRoundRectCallout">
            <a:avLst>
              <a:gd name="adj1" fmla="val -37229"/>
              <a:gd name="adj2" fmla="val 112429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游明朝" panose="020F0502020204030204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ベビーマッサージの日は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游明朝" panose="020F0502020204030204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バスタオルをお持ちください</a:t>
            </a:r>
            <a:endParaRPr kumimoji="0" lang="ja-JP" altLang="en-US" sz="1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游明朝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EC04882-3BF1-C6BE-D52A-049FBEE120DF}"/>
              </a:ext>
            </a:extLst>
          </p:cNvPr>
          <p:cNvSpPr/>
          <p:nvPr/>
        </p:nvSpPr>
        <p:spPr>
          <a:xfrm>
            <a:off x="6942668" y="6062133"/>
            <a:ext cx="5816190" cy="79586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お問合せ</a:t>
            </a:r>
            <a:endParaRPr kumimoji="0" lang="en-US" altLang="ja-JP" sz="1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kern="100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小谷村こども家庭センター　</a:t>
            </a:r>
            <a:r>
              <a:rPr lang="en-US" altLang="ja-JP" sz="1400" kern="100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82-2400</a:t>
            </a:r>
            <a:r>
              <a:rPr lang="ja-JP" altLang="en-US" sz="1400" kern="100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・　</a:t>
            </a:r>
            <a:r>
              <a:rPr lang="en-US" altLang="ja-JP" sz="1400" kern="100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080-1262-3672</a:t>
            </a: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　　　　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1519546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299</Words>
  <Application>Microsoft Office PowerPoint</Application>
  <PresentationFormat>ワイド画面</PresentationFormat>
  <Paragraphs>56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BIZ UDゴシック</vt:lpstr>
      <vt:lpstr>游ゴシック</vt:lpstr>
      <vt:lpstr>游明朝</vt:lpstr>
      <vt:lpstr>Arial</vt:lpstr>
      <vt:lpstr>Calibri</vt:lpstr>
      <vt:lpstr>Calibri Light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WS23014</cp:lastModifiedBy>
  <cp:revision>20</cp:revision>
  <cp:lastPrinted>2026-09-08T02:55:42Z</cp:lastPrinted>
  <dcterms:created xsi:type="dcterms:W3CDTF">2024-06-26T01:49:06Z</dcterms:created>
  <dcterms:modified xsi:type="dcterms:W3CDTF">2026-09-08T02:55:48Z</dcterms:modified>
</cp:coreProperties>
</file>