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99"/>
    <a:srgbClr val="66CCFF"/>
    <a:srgbClr val="0000FF"/>
    <a:srgbClr val="660066"/>
    <a:srgbClr val="CC00CC"/>
    <a:srgbClr val="FF66FF"/>
    <a:srgbClr val="FFCCFF"/>
    <a:srgbClr val="FF0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6" autoAdjust="0"/>
    <p:restoredTop sz="94632" autoAdjust="0"/>
  </p:normalViewPr>
  <p:slideViewPr>
    <p:cSldViewPr snapToGrid="0">
      <p:cViewPr>
        <p:scale>
          <a:sx n="100" d="100"/>
          <a:sy n="100" d="100"/>
        </p:scale>
        <p:origin x="16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7"/>
            <a:ext cx="2918831" cy="495029"/>
          </a:xfrm>
          <a:prstGeom prst="rect">
            <a:avLst/>
          </a:prstGeom>
        </p:spPr>
        <p:txBody>
          <a:bodyPr vert="horz" lIns="90563" tIns="45281" rIns="90563" bIns="452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80" y="7"/>
            <a:ext cx="2918831" cy="495029"/>
          </a:xfrm>
          <a:prstGeom prst="rect">
            <a:avLst/>
          </a:prstGeom>
        </p:spPr>
        <p:txBody>
          <a:bodyPr vert="horz" lIns="90563" tIns="45281" rIns="90563" bIns="45281" rtlCol="0"/>
          <a:lstStyle>
            <a:lvl1pPr algn="r">
              <a:defRPr sz="1200"/>
            </a:lvl1pPr>
          </a:lstStyle>
          <a:p>
            <a:fld id="{BE74523B-3AED-45AC-98FC-B35470FB3693}"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0563" tIns="45281" rIns="90563" bIns="45281"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0"/>
          </a:xfrm>
          <a:prstGeom prst="rect">
            <a:avLst/>
          </a:prstGeom>
        </p:spPr>
        <p:txBody>
          <a:bodyPr vert="horz" lIns="90563" tIns="45281" rIns="90563" bIns="452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371286"/>
            <a:ext cx="2918831" cy="495028"/>
          </a:xfrm>
          <a:prstGeom prst="rect">
            <a:avLst/>
          </a:prstGeom>
        </p:spPr>
        <p:txBody>
          <a:bodyPr vert="horz" lIns="90563" tIns="45281" rIns="90563" bIns="452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80" y="9371286"/>
            <a:ext cx="2918831" cy="495028"/>
          </a:xfrm>
          <a:prstGeom prst="rect">
            <a:avLst/>
          </a:prstGeom>
        </p:spPr>
        <p:txBody>
          <a:bodyPr vert="horz" lIns="90563" tIns="45281" rIns="90563" bIns="45281" rtlCol="0" anchor="b"/>
          <a:lstStyle>
            <a:lvl1pPr algn="r">
              <a:defRPr sz="1200"/>
            </a:lvl1pPr>
          </a:lstStyle>
          <a:p>
            <a:fld id="{FB181D1D-B67A-4D1B-AAB4-7D3D5CC654AC}" type="slidenum">
              <a:rPr kumimoji="1" lang="ja-JP" altLang="en-US" smtClean="0"/>
              <a:t>‹#›</a:t>
            </a:fld>
            <a:endParaRPr kumimoji="1" lang="ja-JP" altLang="en-US"/>
          </a:p>
        </p:txBody>
      </p:sp>
    </p:spTree>
    <p:extLst>
      <p:ext uri="{BB962C8B-B14F-4D97-AF65-F5344CB8AC3E}">
        <p14:creationId xmlns:p14="http://schemas.microsoft.com/office/powerpoint/2010/main" val="94137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令和４年６月１日以降</a:t>
            </a:r>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1</a:t>
            </a:fld>
            <a:endParaRPr kumimoji="1" lang="ja-JP" altLang="en-US"/>
          </a:p>
        </p:txBody>
      </p:sp>
    </p:spTree>
    <p:extLst>
      <p:ext uri="{BB962C8B-B14F-4D97-AF65-F5344CB8AC3E}">
        <p14:creationId xmlns:p14="http://schemas.microsoft.com/office/powerpoint/2010/main" val="248864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FB181D1D-B67A-4D1B-AAB4-7D3D5CC654AC}" type="slidenum">
              <a:rPr kumimoji="1" lang="ja-JP" altLang="en-US" smtClean="0"/>
              <a:t>2</a:t>
            </a:fld>
            <a:endParaRPr kumimoji="1" lang="ja-JP" altLang="en-US"/>
          </a:p>
        </p:txBody>
      </p:sp>
    </p:spTree>
    <p:extLst>
      <p:ext uri="{BB962C8B-B14F-4D97-AF65-F5344CB8AC3E}">
        <p14:creationId xmlns:p14="http://schemas.microsoft.com/office/powerpoint/2010/main" val="257967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25416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200448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26473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970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18168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1638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1481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67635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09923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351946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F62A0D-9032-4251-8A35-FC74491E27C6}"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1438290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1F62A0D-9032-4251-8A35-FC74491E27C6}" type="datetimeFigureOut">
              <a:rPr kumimoji="1" lang="ja-JP" altLang="en-US" smtClean="0"/>
              <a:t>2026/3/16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ACFDCDA-4921-47B2-8B3E-33DBF130490E}" type="slidenum">
              <a:rPr kumimoji="1" lang="ja-JP" altLang="en-US" smtClean="0"/>
              <a:t>‹#›</a:t>
            </a:fld>
            <a:endParaRPr kumimoji="1" lang="ja-JP" altLang="en-US"/>
          </a:p>
        </p:txBody>
      </p:sp>
    </p:spTree>
    <p:extLst>
      <p:ext uri="{BB962C8B-B14F-4D97-AF65-F5344CB8AC3E}">
        <p14:creationId xmlns:p14="http://schemas.microsoft.com/office/powerpoint/2010/main" val="4207463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6.emf"/><Relationship Id="rId7"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23" y="867604"/>
            <a:ext cx="6858000" cy="1634921"/>
          </a:xfrm>
          <a:prstGeom prst="rect">
            <a:avLst/>
          </a:prstGeom>
          <a:solidFill>
            <a:schemeClr val="bg1"/>
          </a:solidFill>
          <a:ln>
            <a:noFill/>
            <a:prstDash val="dash"/>
          </a:ln>
        </p:spPr>
        <p:txBody>
          <a:bodyPr wrap="square" tIns="72000" bIns="36000" anchor="ctr" anchorCtr="0">
            <a:noAutofit/>
          </a:bodyPr>
          <a:lstStyle/>
          <a:p>
            <a:pPr>
              <a:lnSpc>
                <a:spcPct val="110000"/>
              </a:lnSpc>
            </a:pPr>
            <a:r>
              <a:rPr kumimoji="1" lang="ja-JP" altLang="en-US" sz="1600" b="1" dirty="0">
                <a:latin typeface="メイリオ" panose="020B0604030504040204" pitchFamily="50" charset="-128"/>
                <a:ea typeface="メイリオ" panose="020B0604030504040204" pitchFamily="50" charset="-128"/>
              </a:rPr>
              <a:t>「国の重点支援地方交付金」と「長野県住民税非課税世帯エアコン設置促進事業」を活用し、近年の猛暑による熱中症リスク増加を踏まえ、村民の命と健康を守るため、生活保護世帯を含む住民税非課税世帯を対象に、居住する住宅に</a:t>
            </a:r>
            <a:r>
              <a:rPr kumimoji="1" lang="ja-JP" altLang="en-US" sz="1600" b="1" dirty="0">
                <a:uFill>
                  <a:solidFill>
                    <a:srgbClr val="FF0000"/>
                  </a:solidFill>
                </a:uFill>
                <a:latin typeface="メイリオ" panose="020B0604030504040204" pitchFamily="50" charset="-128"/>
                <a:ea typeface="メイリオ" panose="020B0604030504040204" pitchFamily="50" charset="-128"/>
              </a:rPr>
              <a:t>稼働可能なエアコン</a:t>
            </a:r>
            <a:r>
              <a:rPr kumimoji="1" lang="ja-JP" altLang="en-US" sz="1600" b="1" dirty="0">
                <a:latin typeface="メイリオ" panose="020B0604030504040204" pitchFamily="50" charset="-128"/>
                <a:ea typeface="メイリオ" panose="020B0604030504040204" pitchFamily="50" charset="-128"/>
              </a:rPr>
              <a:t>が１台もない世帯が、エアコンを購入・設置するための費用の一部を補助いたします。</a:t>
            </a:r>
            <a:endParaRPr kumimoji="1" lang="en-US" altLang="ja-JP" sz="1600" b="1" baseline="30000" dirty="0">
              <a:latin typeface="メイリオ" panose="020B0604030504040204" pitchFamily="50" charset="-128"/>
              <a:ea typeface="メイリオ" panose="020B0604030504040204" pitchFamily="50" charset="-128"/>
            </a:endParaRPr>
          </a:p>
          <a:p>
            <a:pPr>
              <a:lnSpc>
                <a:spcPct val="110000"/>
              </a:lnSpc>
            </a:pPr>
            <a:endParaRPr kumimoji="1" lang="en-US" altLang="ja-JP" sz="1550" dirty="0">
              <a:latin typeface="メイリオ" panose="020B0604030504040204" pitchFamily="50" charset="-128"/>
              <a:ea typeface="メイリオ" panose="020B0604030504040204" pitchFamily="50" charset="-128"/>
            </a:endParaRPr>
          </a:p>
        </p:txBody>
      </p:sp>
      <p:sp>
        <p:nvSpPr>
          <p:cNvPr id="51" name="正方形/長方形 50"/>
          <p:cNvSpPr/>
          <p:nvPr/>
        </p:nvSpPr>
        <p:spPr>
          <a:xfrm>
            <a:off x="46125" y="2322525"/>
            <a:ext cx="6768000" cy="360000"/>
          </a:xfrm>
          <a:prstGeom prst="rect">
            <a:avLst/>
          </a:prstGeom>
          <a:solidFill>
            <a:schemeClr val="accent1">
              <a:lumMod val="60000"/>
              <a:lumOff val="40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3">
            <a:clrChange>
              <a:clrFrom>
                <a:srgbClr val="FFFFFF"/>
              </a:clrFrom>
              <a:clrTo>
                <a:srgbClr val="FFFFFF">
                  <a:alpha val="0"/>
                </a:srgbClr>
              </a:clrTo>
            </a:clrChange>
          </a:blip>
          <a:stretch>
            <a:fillRect/>
          </a:stretch>
        </p:blipFill>
        <p:spPr>
          <a:xfrm>
            <a:off x="6686344" y="5298528"/>
            <a:ext cx="1026250" cy="769118"/>
          </a:xfrm>
          <a:prstGeom prst="rect">
            <a:avLst/>
          </a:prstGeom>
        </p:spPr>
      </p:pic>
      <p:sp>
        <p:nvSpPr>
          <p:cNvPr id="8" name="正方形/長方形 7"/>
          <p:cNvSpPr/>
          <p:nvPr/>
        </p:nvSpPr>
        <p:spPr>
          <a:xfrm>
            <a:off x="57348" y="3166934"/>
            <a:ext cx="6768000" cy="360000"/>
          </a:xfrm>
          <a:prstGeom prst="rect">
            <a:avLst/>
          </a:prstGeom>
          <a:solidFill>
            <a:schemeClr val="accent1">
              <a:lumMod val="60000"/>
              <a:lumOff val="40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18906" y="3544005"/>
            <a:ext cx="6813001" cy="5286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メイリオ" panose="020B0604030504040204" pitchFamily="50" charset="-128"/>
                <a:ea typeface="メイリオ" panose="020B0604030504040204" pitchFamily="50" charset="-128"/>
              </a:rPr>
              <a:t>申請日時点で小谷村に住民登録があり、申請者が居住する村内の住宅に稼働可能なエアコンが１台もない世帯のうち、次のいずれかに該当する世帯の世帯主</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46125" y="64695"/>
            <a:ext cx="5633544" cy="276999"/>
          </a:xfrm>
          <a:prstGeom prst="rect">
            <a:avLst/>
          </a:prstGeom>
        </p:spPr>
        <p:txBody>
          <a:bodyPr wrap="square">
            <a:spAutoFit/>
          </a:bodyPr>
          <a:lstStyle/>
          <a:p>
            <a:r>
              <a:rPr kumimoji="1" lang="zh-TW" altLang="en-US" sz="1200" b="1" spc="30" dirty="0">
                <a:solidFill>
                  <a:schemeClr val="accent1">
                    <a:lumMod val="50000"/>
                  </a:schemeClr>
                </a:solidFill>
                <a:latin typeface="メイリオ" panose="020B0604030504040204" pitchFamily="50" charset="-128"/>
                <a:ea typeface="メイリオ" panose="020B0604030504040204" pitchFamily="50" charset="-128"/>
              </a:rPr>
              <a:t>令和７年度物価高騰対応重点支援地方創生臨時交付金</a:t>
            </a:r>
            <a:r>
              <a:rPr kumimoji="1" lang="en-US" altLang="ja-JP" sz="1200" b="1" spc="30" dirty="0">
                <a:solidFill>
                  <a:schemeClr val="accent1">
                    <a:lumMod val="50000"/>
                  </a:schemeClr>
                </a:solidFill>
                <a:latin typeface="メイリオ" panose="020B0604030504040204" pitchFamily="50" charset="-128"/>
                <a:ea typeface="メイリオ" panose="020B0604030504040204" pitchFamily="50" charset="-128"/>
              </a:rPr>
              <a:t>(</a:t>
            </a:r>
            <a:r>
              <a:rPr kumimoji="1" lang="ja-JP" altLang="en-US" sz="1200" b="1" spc="30" dirty="0">
                <a:solidFill>
                  <a:schemeClr val="accent1">
                    <a:lumMod val="50000"/>
                  </a:schemeClr>
                </a:solidFill>
                <a:latin typeface="メイリオ" panose="020B0604030504040204" pitchFamily="50" charset="-128"/>
                <a:ea typeface="メイリオ" panose="020B0604030504040204" pitchFamily="50" charset="-128"/>
              </a:rPr>
              <a:t>繰越事業</a:t>
            </a:r>
            <a:r>
              <a:rPr kumimoji="1" lang="en-US" altLang="ja-JP" sz="1200" b="1" spc="30" dirty="0">
                <a:solidFill>
                  <a:schemeClr val="accent1">
                    <a:lumMod val="50000"/>
                  </a:schemeClr>
                </a:solidFill>
                <a:latin typeface="メイリオ" panose="020B0604030504040204" pitchFamily="50" charset="-128"/>
                <a:ea typeface="メイリオ" panose="020B0604030504040204" pitchFamily="50" charset="-128"/>
              </a:rPr>
              <a:t>)</a:t>
            </a:r>
            <a:endParaRPr kumimoji="1" lang="ja-JP" altLang="en-US" sz="1200" b="1" spc="30"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408367" y="3174827"/>
            <a:ext cx="6408000" cy="342000"/>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tx1">
                    <a:lumMod val="95000"/>
                    <a:lumOff val="5000"/>
                  </a:schemeClr>
                </a:solidFill>
                <a:latin typeface="メイリオ" panose="020B0604030504040204" pitchFamily="50" charset="-128"/>
                <a:ea typeface="メイリオ" panose="020B0604030504040204" pitchFamily="50" charset="-128"/>
              </a:rPr>
              <a:t>申請対象者</a:t>
            </a:r>
          </a:p>
        </p:txBody>
      </p:sp>
      <p:sp>
        <p:nvSpPr>
          <p:cNvPr id="33" name="正方形/長方形 32"/>
          <p:cNvSpPr/>
          <p:nvPr/>
        </p:nvSpPr>
        <p:spPr>
          <a:xfrm>
            <a:off x="1258363" y="9571628"/>
            <a:ext cx="4337625" cy="307777"/>
          </a:xfrm>
          <a:prstGeom prst="rect">
            <a:avLst/>
          </a:prstGeom>
          <a:solidFill>
            <a:srgbClr val="FFFF00"/>
          </a:solidFill>
        </p:spPr>
        <p:txBody>
          <a:bodyPr wrap="square">
            <a:spAutoFit/>
          </a:bodyPr>
          <a:lstStyle/>
          <a:p>
            <a:pPr algn="ctr"/>
            <a:r>
              <a:rPr lang="ja-JP" altLang="en-US" sz="1400" b="1" spc="50" dirty="0">
                <a:latin typeface="メイリオ" panose="020B0604030504040204" pitchFamily="50" charset="-128"/>
                <a:ea typeface="メイリオ" panose="020B0604030504040204" pitchFamily="50" charset="-128"/>
              </a:rPr>
              <a:t>対象品目や申請の流れは裏面をご確認ください。</a:t>
            </a:r>
          </a:p>
        </p:txBody>
      </p:sp>
      <p:sp>
        <p:nvSpPr>
          <p:cNvPr id="52" name="正方形/長方形 51"/>
          <p:cNvSpPr/>
          <p:nvPr/>
        </p:nvSpPr>
        <p:spPr>
          <a:xfrm>
            <a:off x="391304" y="2331525"/>
            <a:ext cx="6408000" cy="342000"/>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tx1">
                    <a:lumMod val="95000"/>
                    <a:lumOff val="5000"/>
                  </a:schemeClr>
                </a:solidFill>
                <a:latin typeface="メイリオ" panose="020B0604030504040204" pitchFamily="50" charset="-128"/>
                <a:ea typeface="メイリオ" panose="020B0604030504040204" pitchFamily="50" charset="-128"/>
              </a:rPr>
              <a:t>申請受付期間</a:t>
            </a:r>
          </a:p>
        </p:txBody>
      </p:sp>
      <p:pic>
        <p:nvPicPr>
          <p:cNvPr id="14" name="図 13">
            <a:extLst>
              <a:ext uri="{FF2B5EF4-FFF2-40B4-BE49-F238E27FC236}">
                <a16:creationId xmlns:a16="http://schemas.microsoft.com/office/drawing/2014/main" id="{CC0F36FA-D14B-497A-B1EE-8CBE95934D78}"/>
              </a:ext>
            </a:extLst>
          </p:cNvPr>
          <p:cNvPicPr>
            <a:picLocks noChangeAspect="1"/>
          </p:cNvPicPr>
          <p:nvPr/>
        </p:nvPicPr>
        <p:blipFill>
          <a:blip r:embed="rId4"/>
          <a:stretch>
            <a:fillRect/>
          </a:stretch>
        </p:blipFill>
        <p:spPr>
          <a:xfrm>
            <a:off x="5693246" y="21368"/>
            <a:ext cx="401902" cy="308708"/>
          </a:xfrm>
          <a:prstGeom prst="rect">
            <a:avLst/>
          </a:prstGeom>
        </p:spPr>
      </p:pic>
      <p:pic>
        <p:nvPicPr>
          <p:cNvPr id="15" name="図 14">
            <a:extLst>
              <a:ext uri="{FF2B5EF4-FFF2-40B4-BE49-F238E27FC236}">
                <a16:creationId xmlns:a16="http://schemas.microsoft.com/office/drawing/2014/main" id="{B30106D0-40EE-44E6-AA8C-A0BEA018F2EE}"/>
              </a:ext>
            </a:extLst>
          </p:cNvPr>
          <p:cNvPicPr>
            <a:picLocks noChangeAspect="1"/>
          </p:cNvPicPr>
          <p:nvPr/>
        </p:nvPicPr>
        <p:blipFill>
          <a:blip r:embed="rId5"/>
          <a:stretch>
            <a:fillRect/>
          </a:stretch>
        </p:blipFill>
        <p:spPr>
          <a:xfrm>
            <a:off x="6029218" y="8595"/>
            <a:ext cx="801402" cy="402965"/>
          </a:xfrm>
          <a:prstGeom prst="rect">
            <a:avLst/>
          </a:prstGeom>
        </p:spPr>
      </p:pic>
      <p:grpSp>
        <p:nvGrpSpPr>
          <p:cNvPr id="35" name="グループ化 34">
            <a:extLst>
              <a:ext uri="{FF2B5EF4-FFF2-40B4-BE49-F238E27FC236}">
                <a16:creationId xmlns:a16="http://schemas.microsoft.com/office/drawing/2014/main" id="{559C8538-E0BD-4548-A723-252F4F1CA014}"/>
              </a:ext>
            </a:extLst>
          </p:cNvPr>
          <p:cNvGrpSpPr/>
          <p:nvPr/>
        </p:nvGrpSpPr>
        <p:grpSpPr>
          <a:xfrm>
            <a:off x="6978182" y="6752072"/>
            <a:ext cx="1056254" cy="779433"/>
            <a:chOff x="6188474" y="3714949"/>
            <a:chExt cx="665744" cy="411218"/>
          </a:xfrm>
        </p:grpSpPr>
        <p:sp>
          <p:nvSpPr>
            <p:cNvPr id="36" name="正方形/長方形 35">
              <a:extLst>
                <a:ext uri="{FF2B5EF4-FFF2-40B4-BE49-F238E27FC236}">
                  <a16:creationId xmlns:a16="http://schemas.microsoft.com/office/drawing/2014/main" id="{BFF86816-3EEE-4B42-9C51-E3D4A9413B91}"/>
                </a:ext>
              </a:extLst>
            </p:cNvPr>
            <p:cNvSpPr/>
            <p:nvPr/>
          </p:nvSpPr>
          <p:spPr>
            <a:xfrm>
              <a:off x="6188474" y="3749977"/>
              <a:ext cx="665744" cy="376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E7CEBEB4-D0BA-48D9-8D12-04198B1C9D76}"/>
                </a:ext>
              </a:extLst>
            </p:cNvPr>
            <p:cNvGrpSpPr/>
            <p:nvPr/>
          </p:nvGrpSpPr>
          <p:grpSpPr>
            <a:xfrm>
              <a:off x="6272377" y="3714949"/>
              <a:ext cx="576000" cy="360000"/>
              <a:chOff x="7816965" y="2154391"/>
              <a:chExt cx="646594" cy="444953"/>
            </a:xfrm>
          </p:grpSpPr>
          <p:pic>
            <p:nvPicPr>
              <p:cNvPr id="40" name="図 39">
                <a:extLst>
                  <a:ext uri="{FF2B5EF4-FFF2-40B4-BE49-F238E27FC236}">
                    <a16:creationId xmlns:a16="http://schemas.microsoft.com/office/drawing/2014/main" id="{F4203B7E-F964-4347-91DC-C1C32EA631D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16965" y="2154391"/>
                <a:ext cx="646594" cy="444953"/>
              </a:xfrm>
              <a:prstGeom prst="rect">
                <a:avLst/>
              </a:prstGeom>
              <a:noFill/>
            </p:spPr>
          </p:pic>
          <p:pic>
            <p:nvPicPr>
              <p:cNvPr id="41" name="図 40">
                <a:extLst>
                  <a:ext uri="{FF2B5EF4-FFF2-40B4-BE49-F238E27FC236}">
                    <a16:creationId xmlns:a16="http://schemas.microsoft.com/office/drawing/2014/main" id="{4C805F8D-3FFE-4F76-ADC5-003593F5961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901953" y="2324307"/>
                <a:ext cx="70485" cy="70397"/>
              </a:xfrm>
              <a:prstGeom prst="rect">
                <a:avLst/>
              </a:prstGeom>
              <a:noFill/>
            </p:spPr>
          </p:pic>
          <p:pic>
            <p:nvPicPr>
              <p:cNvPr id="44" name="図 43">
                <a:extLst>
                  <a:ext uri="{FF2B5EF4-FFF2-40B4-BE49-F238E27FC236}">
                    <a16:creationId xmlns:a16="http://schemas.microsoft.com/office/drawing/2014/main" id="{9C93D70C-231E-44CD-9EAB-5D4775CF82C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901953" y="2394367"/>
                <a:ext cx="70485" cy="70397"/>
              </a:xfrm>
              <a:prstGeom prst="rect">
                <a:avLst/>
              </a:prstGeom>
              <a:noFill/>
            </p:spPr>
          </p:pic>
          <p:pic>
            <p:nvPicPr>
              <p:cNvPr id="45" name="図 44">
                <a:extLst>
                  <a:ext uri="{FF2B5EF4-FFF2-40B4-BE49-F238E27FC236}">
                    <a16:creationId xmlns:a16="http://schemas.microsoft.com/office/drawing/2014/main" id="{66FEB3CB-4946-4018-A22A-6255402ED48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901953" y="2465197"/>
                <a:ext cx="70485" cy="70397"/>
              </a:xfrm>
              <a:prstGeom prst="rect">
                <a:avLst/>
              </a:prstGeom>
              <a:noFill/>
            </p:spPr>
          </p:pic>
        </p:grpSp>
        <p:sp>
          <p:nvSpPr>
            <p:cNvPr id="39" name="正方形/長方形 38">
              <a:extLst>
                <a:ext uri="{FF2B5EF4-FFF2-40B4-BE49-F238E27FC236}">
                  <a16:creationId xmlns:a16="http://schemas.microsoft.com/office/drawing/2014/main" id="{0F96F6B0-658B-4687-91B0-74DCA98253AD}"/>
                </a:ext>
              </a:extLst>
            </p:cNvPr>
            <p:cNvSpPr/>
            <p:nvPr/>
          </p:nvSpPr>
          <p:spPr>
            <a:xfrm>
              <a:off x="6295195" y="3947434"/>
              <a:ext cx="396000" cy="95498"/>
            </a:xfrm>
            <a:prstGeom prst="rect">
              <a:avLst/>
            </a:prstGeom>
            <a:noFill/>
          </p:spPr>
          <p:txBody>
            <a:bodyPr wrap="square">
              <a:spAutoFit/>
            </a:bodyPr>
            <a:lstStyle/>
            <a:p>
              <a:pPr algn="ctr"/>
              <a:r>
                <a:rPr kumimoji="1" lang="ja-JP" altLang="en-US" sz="800" dirty="0">
                  <a:latin typeface="HG丸ｺﾞｼｯｸM-PRO" panose="020F0600000000000000" pitchFamily="50" charset="-128"/>
                  <a:ea typeface="HG丸ｺﾞｼｯｸM-PRO" panose="020F0600000000000000" pitchFamily="50" charset="-128"/>
                </a:rPr>
                <a:t>お名前</a:t>
              </a:r>
            </a:p>
          </p:txBody>
        </p:sp>
      </p:grpSp>
      <p:sp>
        <p:nvSpPr>
          <p:cNvPr id="12" name="正方形/長方形 11"/>
          <p:cNvSpPr/>
          <p:nvPr/>
        </p:nvSpPr>
        <p:spPr>
          <a:xfrm>
            <a:off x="-4423" y="400041"/>
            <a:ext cx="6848620" cy="450123"/>
          </a:xfrm>
          <a:prstGeom prst="rect">
            <a:avLst/>
          </a:prstGeom>
          <a:solidFill>
            <a:srgbClr val="66FFFF"/>
          </a:solidFill>
        </p:spPr>
        <p:txBody>
          <a:bodyPr wrap="square">
            <a:spAutoFit/>
          </a:bodyPr>
          <a:lstStyle/>
          <a:p>
            <a:pPr lvl="0" algn="ctr">
              <a:lnSpc>
                <a:spcPts val="3000"/>
              </a:lnSpc>
            </a:pPr>
            <a:r>
              <a:rPr kumimoji="1" lang="ja-JP" altLang="en-US" b="1" spc="200" dirty="0">
                <a:solidFill>
                  <a:schemeClr val="tx1">
                    <a:lumMod val="95000"/>
                    <a:lumOff val="5000"/>
                  </a:schemeClr>
                </a:solidFill>
                <a:latin typeface="メイリオ" panose="020B0604030504040204" pitchFamily="50" charset="-128"/>
                <a:ea typeface="メイリオ" panose="020B0604030504040204" pitchFamily="50" charset="-128"/>
              </a:rPr>
              <a:t>小谷村エアコン設置促進事業補助金のご案内</a:t>
            </a:r>
            <a:endParaRPr kumimoji="1" lang="en-US" altLang="ja-JP" b="1" spc="2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6AA78F61-F45B-4977-9A83-8B52C72087C8}"/>
              </a:ext>
            </a:extLst>
          </p:cNvPr>
          <p:cNvSpPr/>
          <p:nvPr/>
        </p:nvSpPr>
        <p:spPr>
          <a:xfrm>
            <a:off x="835645" y="2711819"/>
            <a:ext cx="5385967" cy="412343"/>
          </a:xfrm>
          <a:prstGeom prst="rect">
            <a:avLst/>
          </a:prstGeom>
          <a:solidFill>
            <a:schemeClr val="bg1"/>
          </a:solidFill>
          <a:ln>
            <a:noFill/>
            <a:prstDash val="dash"/>
          </a:ln>
        </p:spPr>
        <p:txBody>
          <a:bodyPr wrap="square" tIns="72000" bIns="36000" anchor="ctr" anchorCtr="0">
            <a:noAutofit/>
          </a:bodyPr>
          <a:lstStyle/>
          <a:p>
            <a:pPr>
              <a:lnSpc>
                <a:spcPct val="110000"/>
              </a:lnSpc>
            </a:pPr>
            <a:r>
              <a:rPr kumimoji="1" lang="ja-JP" altLang="en-US" sz="1550" b="1" dirty="0">
                <a:solidFill>
                  <a:srgbClr val="FF0000"/>
                </a:solidFill>
                <a:latin typeface="メイリオ" panose="020B0604030504040204" pitchFamily="50" charset="-128"/>
                <a:ea typeface="メイリオ" panose="020B0604030504040204" pitchFamily="50" charset="-128"/>
              </a:rPr>
              <a:t>令和８年４月１日（水）～令和８年９月３０日（水）</a:t>
            </a:r>
            <a:endParaRPr kumimoji="1" lang="en-US" altLang="ja-JP" sz="1550" b="1" baseline="30000" dirty="0">
              <a:solidFill>
                <a:srgbClr val="FF0000"/>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90B2D36E-E9E4-47C2-8722-DA63AFB4F121}"/>
              </a:ext>
            </a:extLst>
          </p:cNvPr>
          <p:cNvSpPr/>
          <p:nvPr/>
        </p:nvSpPr>
        <p:spPr>
          <a:xfrm>
            <a:off x="12347" y="4011343"/>
            <a:ext cx="6786957" cy="187805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1400" b="1" dirty="0">
                <a:solidFill>
                  <a:schemeClr val="tx1"/>
                </a:solidFill>
                <a:latin typeface="メイリオ" panose="020B0604030504040204" pitchFamily="50" charset="-128"/>
                <a:ea typeface="メイリオ" panose="020B0604030504040204" pitchFamily="50" charset="-128"/>
              </a:rPr>
              <a:t>（１）住民税非課税世帯</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①令和８年５月３１日までの受付は、令和</a:t>
            </a:r>
            <a:r>
              <a:rPr kumimoji="1" lang="ja-JP" altLang="en-US" sz="1400" dirty="0">
                <a:solidFill>
                  <a:srgbClr val="FF0000"/>
                </a:solidFill>
                <a:latin typeface="メイリオ" panose="020B0604030504040204" pitchFamily="50" charset="-128"/>
                <a:ea typeface="メイリオ" panose="020B0604030504040204" pitchFamily="50" charset="-128"/>
              </a:rPr>
              <a:t>７</a:t>
            </a:r>
            <a:r>
              <a:rPr kumimoji="1" lang="ja-JP" altLang="en-US" sz="1400" dirty="0">
                <a:solidFill>
                  <a:schemeClr val="tx1"/>
                </a:solidFill>
                <a:latin typeface="メイリオ" panose="020B0604030504040204" pitchFamily="50" charset="-128"/>
                <a:ea typeface="メイリオ" panose="020B0604030504040204" pitchFamily="50" charset="-128"/>
              </a:rPr>
              <a:t>年度住民税の課税状況で判定します。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②令和８年６月　１日以降の受付は、令和</a:t>
            </a:r>
            <a:r>
              <a:rPr kumimoji="1" lang="ja-JP" altLang="en-US" sz="1400" dirty="0">
                <a:solidFill>
                  <a:srgbClr val="FF0000"/>
                </a:solidFill>
                <a:latin typeface="メイリオ" panose="020B0604030504040204" pitchFamily="50" charset="-128"/>
                <a:ea typeface="メイリオ" panose="020B0604030504040204" pitchFamily="50" charset="-128"/>
              </a:rPr>
              <a:t>８</a:t>
            </a:r>
            <a:r>
              <a:rPr kumimoji="1" lang="ja-JP" altLang="en-US" sz="1400" dirty="0">
                <a:solidFill>
                  <a:schemeClr val="tx1"/>
                </a:solidFill>
                <a:latin typeface="メイリオ" panose="020B0604030504040204" pitchFamily="50" charset="-128"/>
                <a:ea typeface="メイリオ" panose="020B0604030504040204" pitchFamily="50" charset="-128"/>
              </a:rPr>
              <a:t>年度住民税の課税状況で判定します。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世帯の中に「課税基準日現在は国外在住で、住民税が算定されていない者」や、「未申告者」が含まれる場合は対象者の要件を満たしません。</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b="1" dirty="0">
                <a:solidFill>
                  <a:schemeClr val="tx1"/>
                </a:solidFill>
                <a:latin typeface="メイリオ" panose="020B0604030504040204" pitchFamily="50" charset="-128"/>
                <a:ea typeface="メイリオ" panose="020B0604030504040204" pitchFamily="50" charset="-128"/>
              </a:rPr>
              <a:t>（２）生活保護受給世帯</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・申請日において、現に生活保護を受給している世帯又は生活保護停止中の世帯を</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対象とします。なお、生活保護申請中の世帯は含みません。</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8170BC81-2D90-4B07-B66A-9B909A2AC593}"/>
              </a:ext>
            </a:extLst>
          </p:cNvPr>
          <p:cNvSpPr/>
          <p:nvPr/>
        </p:nvSpPr>
        <p:spPr>
          <a:xfrm>
            <a:off x="46125" y="5913857"/>
            <a:ext cx="6768000" cy="360000"/>
          </a:xfrm>
          <a:prstGeom prst="rect">
            <a:avLst/>
          </a:prstGeom>
          <a:solidFill>
            <a:schemeClr val="accent1">
              <a:lumMod val="60000"/>
              <a:lumOff val="40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A916DF94-874A-4657-8837-81B2E62F114A}"/>
              </a:ext>
            </a:extLst>
          </p:cNvPr>
          <p:cNvSpPr/>
          <p:nvPr/>
        </p:nvSpPr>
        <p:spPr>
          <a:xfrm>
            <a:off x="397767" y="5924274"/>
            <a:ext cx="6408000" cy="342000"/>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tx1">
                    <a:lumMod val="95000"/>
                    <a:lumOff val="5000"/>
                  </a:schemeClr>
                </a:solidFill>
                <a:latin typeface="メイリオ" panose="020B0604030504040204" pitchFamily="50" charset="-128"/>
                <a:ea typeface="メイリオ" panose="020B0604030504040204" pitchFamily="50" charset="-128"/>
              </a:rPr>
              <a:t>補助金額</a:t>
            </a:r>
          </a:p>
        </p:txBody>
      </p:sp>
      <p:graphicFrame>
        <p:nvGraphicFramePr>
          <p:cNvPr id="3" name="表 5">
            <a:extLst>
              <a:ext uri="{FF2B5EF4-FFF2-40B4-BE49-F238E27FC236}">
                <a16:creationId xmlns:a16="http://schemas.microsoft.com/office/drawing/2014/main" id="{C7E04F6B-E917-4573-BA41-36D0292CA499}"/>
              </a:ext>
            </a:extLst>
          </p:cNvPr>
          <p:cNvGraphicFramePr>
            <a:graphicFrameLocks noGrp="1"/>
          </p:cNvGraphicFramePr>
          <p:nvPr>
            <p:extLst>
              <p:ext uri="{D42A27DB-BD31-4B8C-83A1-F6EECF244321}">
                <p14:modId xmlns:p14="http://schemas.microsoft.com/office/powerpoint/2010/main" val="2194456483"/>
              </p:ext>
            </p:extLst>
          </p:nvPr>
        </p:nvGraphicFramePr>
        <p:xfrm>
          <a:off x="46911" y="6372619"/>
          <a:ext cx="6760530" cy="1053128"/>
        </p:xfrm>
        <a:graphic>
          <a:graphicData uri="http://schemas.openxmlformats.org/drawingml/2006/table">
            <a:tbl>
              <a:tblPr firstRow="1" bandRow="1">
                <a:tableStyleId>{00A15C55-8517-42AA-B614-E9B94910E393}</a:tableStyleId>
              </a:tblPr>
              <a:tblGrid>
                <a:gridCol w="2253510">
                  <a:extLst>
                    <a:ext uri="{9D8B030D-6E8A-4147-A177-3AD203B41FA5}">
                      <a16:colId xmlns:a16="http://schemas.microsoft.com/office/drawing/2014/main" val="2963496136"/>
                    </a:ext>
                  </a:extLst>
                </a:gridCol>
                <a:gridCol w="2253510">
                  <a:extLst>
                    <a:ext uri="{9D8B030D-6E8A-4147-A177-3AD203B41FA5}">
                      <a16:colId xmlns:a16="http://schemas.microsoft.com/office/drawing/2014/main" val="3685992754"/>
                    </a:ext>
                  </a:extLst>
                </a:gridCol>
                <a:gridCol w="2253510">
                  <a:extLst>
                    <a:ext uri="{9D8B030D-6E8A-4147-A177-3AD203B41FA5}">
                      <a16:colId xmlns:a16="http://schemas.microsoft.com/office/drawing/2014/main" val="705700924"/>
                    </a:ext>
                  </a:extLst>
                </a:gridCol>
              </a:tblGrid>
              <a:tr h="220719">
                <a:tc>
                  <a:txBody>
                    <a:bodyPr/>
                    <a:lstStyle/>
                    <a:p>
                      <a:pPr algn="ctr"/>
                      <a:r>
                        <a:rPr kumimoji="1" lang="ja-JP" altLang="en-US" b="1" dirty="0">
                          <a:solidFill>
                            <a:schemeClr val="bg2">
                              <a:lumMod val="10000"/>
                            </a:schemeClr>
                          </a:solidFill>
                          <a:latin typeface="ＭＳ ゴシック" panose="020B0609070205080204" pitchFamily="49" charset="-128"/>
                          <a:ea typeface="ＭＳ ゴシック" panose="020B0609070205080204" pitchFamily="49" charset="-128"/>
                        </a:rPr>
                        <a:t>世帯区分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bg2">
                              <a:lumMod val="10000"/>
                            </a:schemeClr>
                          </a:solidFill>
                          <a:latin typeface="ＭＳ ゴシック" panose="020B0609070205080204" pitchFamily="49" charset="-128"/>
                          <a:ea typeface="ＭＳ ゴシック" panose="020B0609070205080204" pitchFamily="49" charset="-128"/>
                        </a:rPr>
                        <a:t>補助率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bg2">
                              <a:lumMod val="10000"/>
                            </a:schemeClr>
                          </a:solidFill>
                          <a:latin typeface="ＭＳ ゴシック" panose="020B0609070205080204" pitchFamily="49" charset="-128"/>
                          <a:ea typeface="ＭＳ ゴシック" panose="020B0609070205080204" pitchFamily="49" charset="-128"/>
                        </a:rPr>
                        <a:t>補助限度額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4330792"/>
                  </a:ext>
                </a:extLst>
              </a:tr>
              <a:tr h="377974">
                <a:tc>
                  <a:txBody>
                    <a:bodyPr/>
                    <a:lstStyle/>
                    <a:p>
                      <a:pPr algn="l"/>
                      <a:r>
                        <a:rPr kumimoji="1" lang="ja-JP" altLang="en-US" sz="1200" b="1" dirty="0">
                          <a:latin typeface="ＭＳ ゴシック" panose="020B0609070205080204" pitchFamily="49" charset="-128"/>
                          <a:ea typeface="ＭＳ ゴシック" panose="020B0609070205080204" pitchFamily="49" charset="-128"/>
                        </a:rPr>
                        <a:t>（１）住民税非課税世帯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b="0" dirty="0">
                          <a:latin typeface="ＭＳ ゴシック" panose="020B0609070205080204" pitchFamily="49" charset="-128"/>
                          <a:ea typeface="ＭＳ ゴシック" panose="020B0609070205080204" pitchFamily="49" charset="-128"/>
                        </a:rPr>
                        <a:t>　購入設置費の３分の２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ＭＳ ゴシック" panose="020B0609070205080204" pitchFamily="49" charset="-128"/>
                          <a:ea typeface="ＭＳ ゴシック" panose="020B0609070205080204" pitchFamily="49" charset="-128"/>
                        </a:rPr>
                        <a:t>４８，０００円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9323037"/>
                  </a:ext>
                </a:extLst>
              </a:tr>
              <a:tr h="377974">
                <a:tc>
                  <a:txBody>
                    <a:bodyPr/>
                    <a:lstStyle/>
                    <a:p>
                      <a:pPr algn="l"/>
                      <a:r>
                        <a:rPr kumimoji="1" lang="ja-JP" altLang="en-US" sz="1200" b="1" dirty="0">
                          <a:latin typeface="ＭＳ ゴシック" panose="020B0609070205080204" pitchFamily="49" charset="-128"/>
                          <a:ea typeface="ＭＳ ゴシック" panose="020B0609070205080204" pitchFamily="49" charset="-128"/>
                        </a:rPr>
                        <a:t>（２）生活保護受給世帯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b="0" dirty="0">
                          <a:latin typeface="ＭＳ ゴシック" panose="020B0609070205080204" pitchFamily="49" charset="-128"/>
                          <a:ea typeface="ＭＳ ゴシック" panose="020B0609070205080204" pitchFamily="49" charset="-128"/>
                        </a:rPr>
                        <a:t>　購入設置費の全額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ＭＳ ゴシック" panose="020B0609070205080204" pitchFamily="49" charset="-128"/>
                          <a:ea typeface="ＭＳ ゴシック" panose="020B0609070205080204" pitchFamily="49" charset="-128"/>
                        </a:rPr>
                        <a:t>７３，０００円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75777"/>
                  </a:ext>
                </a:extLst>
              </a:tr>
            </a:tbl>
          </a:graphicData>
        </a:graphic>
      </p:graphicFrame>
      <p:sp>
        <p:nvSpPr>
          <p:cNvPr id="42" name="正方形/長方形 41">
            <a:extLst>
              <a:ext uri="{FF2B5EF4-FFF2-40B4-BE49-F238E27FC236}">
                <a16:creationId xmlns:a16="http://schemas.microsoft.com/office/drawing/2014/main" id="{0313FFDA-CF66-4B7D-8A21-0E79BFC89864}"/>
              </a:ext>
            </a:extLst>
          </p:cNvPr>
          <p:cNvSpPr/>
          <p:nvPr/>
        </p:nvSpPr>
        <p:spPr>
          <a:xfrm>
            <a:off x="57348" y="8012641"/>
            <a:ext cx="6768000" cy="360000"/>
          </a:xfrm>
          <a:prstGeom prst="rect">
            <a:avLst/>
          </a:prstGeom>
          <a:solidFill>
            <a:schemeClr val="accent1">
              <a:lumMod val="60000"/>
              <a:lumOff val="40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C51F52E0-B37F-41C3-B313-6A03199034AE}"/>
              </a:ext>
            </a:extLst>
          </p:cNvPr>
          <p:cNvSpPr/>
          <p:nvPr/>
        </p:nvSpPr>
        <p:spPr>
          <a:xfrm>
            <a:off x="421982" y="8023216"/>
            <a:ext cx="6408000" cy="342000"/>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tx1">
                    <a:lumMod val="95000"/>
                    <a:lumOff val="5000"/>
                  </a:schemeClr>
                </a:solidFill>
                <a:latin typeface="メイリオ" panose="020B0604030504040204" pitchFamily="50" charset="-128"/>
                <a:ea typeface="メイリオ" panose="020B0604030504040204" pitchFamily="50" charset="-128"/>
              </a:rPr>
              <a:t>補助対象経費</a:t>
            </a:r>
          </a:p>
        </p:txBody>
      </p:sp>
      <p:sp>
        <p:nvSpPr>
          <p:cNvPr id="49" name="正方形/長方形 48">
            <a:extLst>
              <a:ext uri="{FF2B5EF4-FFF2-40B4-BE49-F238E27FC236}">
                <a16:creationId xmlns:a16="http://schemas.microsoft.com/office/drawing/2014/main" id="{A6C4D421-4D66-477A-95AB-7064BC025065}"/>
              </a:ext>
            </a:extLst>
          </p:cNvPr>
          <p:cNvSpPr/>
          <p:nvPr/>
        </p:nvSpPr>
        <p:spPr>
          <a:xfrm>
            <a:off x="25553" y="7466751"/>
            <a:ext cx="6806353" cy="50135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メイリオ" panose="020B0604030504040204" pitchFamily="50" charset="-128"/>
                <a:ea typeface="メイリオ" panose="020B0604030504040204" pitchFamily="50" charset="-128"/>
              </a:rPr>
              <a:t>・必要に応じ、補助金交付決定を行った額の範囲内で概算払いも可能です。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・予算上限になり次第、終了となります。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A3ED8C85-796F-4AD5-9904-7B6873B38E5C}"/>
              </a:ext>
            </a:extLst>
          </p:cNvPr>
          <p:cNvSpPr/>
          <p:nvPr/>
        </p:nvSpPr>
        <p:spPr>
          <a:xfrm>
            <a:off x="5883" y="8423305"/>
            <a:ext cx="6799884" cy="11355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b="1" dirty="0">
                <a:solidFill>
                  <a:schemeClr val="tx1"/>
                </a:solidFill>
                <a:latin typeface="メイリオ" panose="020B0604030504040204" pitchFamily="50" charset="-128"/>
                <a:ea typeface="メイリオ" panose="020B0604030504040204" pitchFamily="50" charset="-128"/>
              </a:rPr>
              <a:t>エアコン１台の購入及び設置に必要な費用</a:t>
            </a:r>
            <a:endParaRPr kumimoji="1" lang="en-US" altLang="ja-JP" sz="1400" b="1"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・申請書を受け付け、補助決定後に購入・設置されたエアコンが対象です。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・修復可能な故障エアコンがある場合は補助対象外です。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修繕に要する費用が新設と同程度になる場合は申請可能ですが、修繕費用の根拠</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が必要です。</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683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669952" y="8307076"/>
            <a:ext cx="6014488" cy="659057"/>
          </a:xfrm>
          <a:prstGeom prst="roundRect">
            <a:avLst>
              <a:gd name="adj" fmla="val 0"/>
            </a:avLst>
          </a:prstGeom>
          <a:noFill/>
          <a:ln w="635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400" dirty="0">
                <a:solidFill>
                  <a:schemeClr val="tx1"/>
                </a:solidFill>
                <a:latin typeface="メイリオ" panose="020B0604030504040204" pitchFamily="50" charset="-128"/>
                <a:ea typeface="メイリオ" panose="020B0604030504040204" pitchFamily="50" charset="-128"/>
              </a:rPr>
              <a:t> 補助金に関する、</a:t>
            </a:r>
            <a:endParaRPr kumimoji="1" lang="en-US" altLang="ja-JP" sz="1300" dirty="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ja-JP" altLang="en-US" sz="1300" b="1" dirty="0">
                <a:solidFill>
                  <a:srgbClr val="FF0000"/>
                </a:solidFill>
                <a:latin typeface="メイリオ" panose="020B0604030504040204" pitchFamily="50" charset="-128"/>
                <a:ea typeface="メイリオ" panose="020B0604030504040204" pitchFamily="50" charset="-128"/>
              </a:rPr>
              <a:t>「振り込め詐欺」や「個人情報の詐取」</a:t>
            </a:r>
            <a:r>
              <a:rPr kumimoji="1" lang="ja-JP" altLang="en-US" sz="1300" dirty="0">
                <a:solidFill>
                  <a:schemeClr val="tx1"/>
                </a:solidFill>
                <a:latin typeface="メイリオ" panose="020B0604030504040204" pitchFamily="50" charset="-128"/>
                <a:ea typeface="メイリオ" panose="020B0604030504040204" pitchFamily="50" charset="-128"/>
              </a:rPr>
              <a:t>にご注意ください！</a:t>
            </a:r>
            <a:endParaRPr kumimoji="1" lang="en-US" altLang="ja-JP" sz="1300" dirty="0">
              <a:solidFill>
                <a:schemeClr val="tx1"/>
              </a:solidFill>
              <a:latin typeface="メイリオ" panose="020B0604030504040204" pitchFamily="50" charset="-128"/>
              <a:ea typeface="メイリオ" panose="020B0604030504040204" pitchFamily="50" charset="-128"/>
            </a:endParaRPr>
          </a:p>
          <a:p>
            <a:pPr>
              <a:lnSpc>
                <a:spcPct val="110000"/>
              </a:lnSpc>
            </a:pPr>
            <a:r>
              <a:rPr kumimoji="1" lang="en-US" altLang="ja-JP" sz="1200" dirty="0">
                <a:solidFill>
                  <a:srgbClr val="FF0000"/>
                </a:solidFill>
                <a:latin typeface="メイリオ" panose="020B0604030504040204" pitchFamily="50" charset="-128"/>
                <a:ea typeface="メイリオ" panose="020B0604030504040204" pitchFamily="50" charset="-128"/>
              </a:rPr>
              <a:t>※</a:t>
            </a:r>
            <a:r>
              <a:rPr kumimoji="1" lang="ja-JP" altLang="en-US" sz="1200" dirty="0">
                <a:solidFill>
                  <a:srgbClr val="FF0000"/>
                </a:solidFill>
                <a:latin typeface="メイリオ" panose="020B0604030504040204" pitchFamily="50" charset="-128"/>
                <a:ea typeface="メイリオ" panose="020B0604030504040204" pitchFamily="50" charset="-128"/>
              </a:rPr>
              <a:t>ただし、書類に不備がある場合などには福祉係からお電話する場合もあります。</a:t>
            </a:r>
            <a:endParaRPr kumimoji="1"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12" name="楕円 11"/>
          <p:cNvSpPr/>
          <p:nvPr/>
        </p:nvSpPr>
        <p:spPr>
          <a:xfrm>
            <a:off x="173560" y="8387304"/>
            <a:ext cx="497401" cy="4985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151931" y="8367051"/>
            <a:ext cx="410116" cy="553998"/>
          </a:xfrm>
          <a:prstGeom prst="rect">
            <a:avLst/>
          </a:prstGeom>
        </p:spPr>
        <p:txBody>
          <a:bodyPr wrap="square">
            <a:spAutoFit/>
          </a:bodyPr>
          <a:lstStyle/>
          <a:p>
            <a:r>
              <a:rPr kumimoji="1" lang="ja-JP" altLang="en-US" sz="3000" b="1" dirty="0">
                <a:solidFill>
                  <a:schemeClr val="bg1"/>
                </a:solidFill>
                <a:latin typeface="HGP創英角ｺﾞｼｯｸUB" panose="020B0900000000000000" pitchFamily="50" charset="-128"/>
                <a:ea typeface="HGP創英角ｺﾞｼｯｸUB" panose="020B0900000000000000" pitchFamily="50" charset="-128"/>
              </a:rPr>
              <a:t>！</a:t>
            </a: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5487241" y="8245017"/>
            <a:ext cx="529328" cy="528572"/>
          </a:xfrm>
          <a:prstGeom prst="rect">
            <a:avLst/>
          </a:prstGeom>
        </p:spPr>
      </p:pic>
      <p:pic>
        <p:nvPicPr>
          <p:cNvPr id="50" name="図 49"/>
          <p:cNvPicPr>
            <a:picLocks noChangeAspect="1"/>
          </p:cNvPicPr>
          <p:nvPr/>
        </p:nvPicPr>
        <p:blipFill>
          <a:blip r:embed="rId4">
            <a:clrChange>
              <a:clrFrom>
                <a:srgbClr val="FFFFFF"/>
              </a:clrFrom>
              <a:clrTo>
                <a:srgbClr val="FFFFFF">
                  <a:alpha val="0"/>
                </a:srgbClr>
              </a:clrTo>
            </a:clrChange>
          </a:blip>
          <a:stretch>
            <a:fillRect/>
          </a:stretch>
        </p:blipFill>
        <p:spPr>
          <a:xfrm>
            <a:off x="5897207" y="8399535"/>
            <a:ext cx="453297" cy="452591"/>
          </a:xfrm>
          <a:prstGeom prst="rect">
            <a:avLst/>
          </a:prstGeom>
        </p:spPr>
      </p:pic>
      <p:pic>
        <p:nvPicPr>
          <p:cNvPr id="53" name="図 52"/>
          <p:cNvPicPr>
            <a:picLocks noChangeAspect="1"/>
          </p:cNvPicPr>
          <p:nvPr/>
        </p:nvPicPr>
        <p:blipFill>
          <a:blip r:embed="rId5">
            <a:clrChange>
              <a:clrFrom>
                <a:srgbClr val="FFFFFF"/>
              </a:clrFrom>
              <a:clrTo>
                <a:srgbClr val="FFFFFF">
                  <a:alpha val="0"/>
                </a:srgbClr>
              </a:clrTo>
            </a:clrChange>
          </a:blip>
          <a:stretch>
            <a:fillRect/>
          </a:stretch>
        </p:blipFill>
        <p:spPr>
          <a:xfrm>
            <a:off x="4080448" y="9414456"/>
            <a:ext cx="360488" cy="360000"/>
          </a:xfrm>
          <a:prstGeom prst="rect">
            <a:avLst/>
          </a:prstGeom>
        </p:spPr>
      </p:pic>
      <p:pic>
        <p:nvPicPr>
          <p:cNvPr id="61" name="図 60"/>
          <p:cNvPicPr>
            <a:picLocks noChangeAspect="1"/>
          </p:cNvPicPr>
          <p:nvPr/>
        </p:nvPicPr>
        <p:blipFill>
          <a:blip r:embed="rId6"/>
          <a:stretch>
            <a:fillRect/>
          </a:stretch>
        </p:blipFill>
        <p:spPr>
          <a:xfrm>
            <a:off x="7082277" y="4099725"/>
            <a:ext cx="529735" cy="401605"/>
          </a:xfrm>
          <a:prstGeom prst="rect">
            <a:avLst/>
          </a:prstGeom>
        </p:spPr>
      </p:pic>
      <p:grpSp>
        <p:nvGrpSpPr>
          <p:cNvPr id="29" name="グループ化 28"/>
          <p:cNvGrpSpPr/>
          <p:nvPr/>
        </p:nvGrpSpPr>
        <p:grpSpPr>
          <a:xfrm>
            <a:off x="7283833" y="1807386"/>
            <a:ext cx="939332" cy="577861"/>
            <a:chOff x="6226325" y="3735311"/>
            <a:chExt cx="665744" cy="390370"/>
          </a:xfrm>
        </p:grpSpPr>
        <p:sp>
          <p:nvSpPr>
            <p:cNvPr id="71" name="正方形/長方形 70"/>
            <p:cNvSpPr/>
            <p:nvPr/>
          </p:nvSpPr>
          <p:spPr>
            <a:xfrm>
              <a:off x="6226325" y="3749491"/>
              <a:ext cx="665744" cy="376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6271197" y="3735311"/>
              <a:ext cx="576000" cy="360000"/>
              <a:chOff x="7815641" y="2179558"/>
              <a:chExt cx="646594" cy="444953"/>
            </a:xfrm>
          </p:grpSpPr>
          <p:pic>
            <p:nvPicPr>
              <p:cNvPr id="74" name="図 73"/>
              <p:cNvPicPr>
                <a:picLocks noChangeAspect="1"/>
              </p:cNvPicPr>
              <p:nvPr/>
            </p:nvPicPr>
            <p:blipFill>
              <a:blip r:embed="rId7">
                <a:clrChange>
                  <a:clrFrom>
                    <a:srgbClr val="FFFFFF"/>
                  </a:clrFrom>
                  <a:clrTo>
                    <a:srgbClr val="FFFFFF">
                      <a:alpha val="0"/>
                    </a:srgbClr>
                  </a:clrTo>
                </a:clrChange>
              </a:blip>
              <a:stretch>
                <a:fillRect/>
              </a:stretch>
            </p:blipFill>
            <p:spPr>
              <a:xfrm>
                <a:off x="7815641" y="2179558"/>
                <a:ext cx="646594" cy="444953"/>
              </a:xfrm>
              <a:prstGeom prst="rect">
                <a:avLst/>
              </a:prstGeom>
              <a:noFill/>
            </p:spPr>
          </p:pic>
          <p:pic>
            <p:nvPicPr>
              <p:cNvPr id="75" name="図 74"/>
              <p:cNvPicPr>
                <a:picLocks noChangeAspect="1"/>
              </p:cNvPicPr>
              <p:nvPr/>
            </p:nvPicPr>
            <p:blipFill>
              <a:blip r:embed="rId8">
                <a:clrChange>
                  <a:clrFrom>
                    <a:srgbClr val="FFFFFF"/>
                  </a:clrFrom>
                  <a:clrTo>
                    <a:srgbClr val="FFFFFF">
                      <a:alpha val="0"/>
                    </a:srgbClr>
                  </a:clrTo>
                </a:clrChange>
              </a:blip>
              <a:stretch>
                <a:fillRect/>
              </a:stretch>
            </p:blipFill>
            <p:spPr>
              <a:xfrm>
                <a:off x="7901953" y="2324307"/>
                <a:ext cx="70485" cy="70397"/>
              </a:xfrm>
              <a:prstGeom prst="rect">
                <a:avLst/>
              </a:prstGeom>
              <a:noFill/>
            </p:spPr>
          </p:pic>
          <p:pic>
            <p:nvPicPr>
              <p:cNvPr id="76" name="図 75"/>
              <p:cNvPicPr>
                <a:picLocks noChangeAspect="1"/>
              </p:cNvPicPr>
              <p:nvPr/>
            </p:nvPicPr>
            <p:blipFill>
              <a:blip r:embed="rId8">
                <a:clrChange>
                  <a:clrFrom>
                    <a:srgbClr val="FFFFFF"/>
                  </a:clrFrom>
                  <a:clrTo>
                    <a:srgbClr val="FFFFFF">
                      <a:alpha val="0"/>
                    </a:srgbClr>
                  </a:clrTo>
                </a:clrChange>
              </a:blip>
              <a:stretch>
                <a:fillRect/>
              </a:stretch>
            </p:blipFill>
            <p:spPr>
              <a:xfrm>
                <a:off x="7901953" y="2394367"/>
                <a:ext cx="70485" cy="70397"/>
              </a:xfrm>
              <a:prstGeom prst="rect">
                <a:avLst/>
              </a:prstGeom>
              <a:noFill/>
            </p:spPr>
          </p:pic>
          <p:pic>
            <p:nvPicPr>
              <p:cNvPr id="77" name="図 76"/>
              <p:cNvPicPr>
                <a:picLocks noChangeAspect="1"/>
              </p:cNvPicPr>
              <p:nvPr/>
            </p:nvPicPr>
            <p:blipFill>
              <a:blip r:embed="rId8">
                <a:clrChange>
                  <a:clrFrom>
                    <a:srgbClr val="FFFFFF"/>
                  </a:clrFrom>
                  <a:clrTo>
                    <a:srgbClr val="FFFFFF">
                      <a:alpha val="0"/>
                    </a:srgbClr>
                  </a:clrTo>
                </a:clrChange>
              </a:blip>
              <a:stretch>
                <a:fillRect/>
              </a:stretch>
            </p:blipFill>
            <p:spPr>
              <a:xfrm>
                <a:off x="7901953" y="2465197"/>
                <a:ext cx="70485" cy="70397"/>
              </a:xfrm>
              <a:prstGeom prst="rect">
                <a:avLst/>
              </a:prstGeom>
              <a:noFill/>
            </p:spPr>
          </p:pic>
        </p:grpSp>
        <p:sp>
          <p:nvSpPr>
            <p:cNvPr id="73" name="正方形/長方形 72"/>
            <p:cNvSpPr/>
            <p:nvPr/>
          </p:nvSpPr>
          <p:spPr>
            <a:xfrm>
              <a:off x="6295195" y="3947434"/>
              <a:ext cx="396000" cy="95498"/>
            </a:xfrm>
            <a:prstGeom prst="rect">
              <a:avLst/>
            </a:prstGeom>
            <a:noFill/>
          </p:spPr>
          <p:txBody>
            <a:bodyPr wrap="square">
              <a:spAutoFit/>
            </a:bodyPr>
            <a:lstStyle/>
            <a:p>
              <a:pPr algn="ctr"/>
              <a:r>
                <a:rPr kumimoji="1" lang="ja-JP" altLang="en-US" sz="800" dirty="0">
                  <a:latin typeface="HG丸ｺﾞｼｯｸM-PRO" panose="020F0600000000000000" pitchFamily="50" charset="-128"/>
                  <a:ea typeface="HG丸ｺﾞｼｯｸM-PRO" panose="020F0600000000000000" pitchFamily="50" charset="-128"/>
                </a:rPr>
                <a:t>お名前</a:t>
              </a:r>
            </a:p>
          </p:txBody>
        </p:sp>
      </p:grpSp>
      <p:sp>
        <p:nvSpPr>
          <p:cNvPr id="28" name="正方形/長方形 27"/>
          <p:cNvSpPr/>
          <p:nvPr/>
        </p:nvSpPr>
        <p:spPr>
          <a:xfrm>
            <a:off x="-16446" y="8098752"/>
            <a:ext cx="6794295" cy="246221"/>
          </a:xfrm>
          <a:prstGeom prst="rect">
            <a:avLst/>
          </a:prstGeom>
        </p:spPr>
        <p:txBody>
          <a:bodyPr wrap="square">
            <a:spAutoFit/>
          </a:bodyPr>
          <a:lstStyle/>
          <a:p>
            <a:r>
              <a:rPr kumimoji="1" lang="ja-JP" altLang="en-US" sz="1000" dirty="0"/>
              <a:t>・・・・・・・・・・・・・・・・・・・・・・・・・・・・・・・・・・・・・・・・・・・・・・・・・・・・</a:t>
            </a:r>
            <a:endParaRPr lang="ja-JP" altLang="en-US" sz="1000" dirty="0"/>
          </a:p>
        </p:txBody>
      </p:sp>
      <p:pic>
        <p:nvPicPr>
          <p:cNvPr id="34" name="図 33">
            <a:extLst>
              <a:ext uri="{FF2B5EF4-FFF2-40B4-BE49-F238E27FC236}">
                <a16:creationId xmlns:a16="http://schemas.microsoft.com/office/drawing/2014/main" id="{CC3F815D-3D14-4521-8D43-796BB927E15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888887" y="4932029"/>
            <a:ext cx="789891" cy="591980"/>
          </a:xfrm>
          <a:prstGeom prst="rect">
            <a:avLst/>
          </a:prstGeom>
        </p:spPr>
      </p:pic>
      <p:sp>
        <p:nvSpPr>
          <p:cNvPr id="39" name="正方形/長方形 38">
            <a:extLst>
              <a:ext uri="{FF2B5EF4-FFF2-40B4-BE49-F238E27FC236}">
                <a16:creationId xmlns:a16="http://schemas.microsoft.com/office/drawing/2014/main" id="{ADE1F50B-BBC4-4E3B-A23C-5A07087ECC43}"/>
              </a:ext>
            </a:extLst>
          </p:cNvPr>
          <p:cNvSpPr/>
          <p:nvPr/>
        </p:nvSpPr>
        <p:spPr>
          <a:xfrm>
            <a:off x="1143101" y="9033632"/>
            <a:ext cx="5541340" cy="786369"/>
          </a:xfrm>
          <a:prstGeom prst="rect">
            <a:avLst/>
          </a:prstGeom>
          <a:ln w="38100">
            <a:solidFill>
              <a:schemeClr val="bg2">
                <a:lumMod val="25000"/>
              </a:schemeClr>
            </a:solidFill>
          </a:ln>
        </p:spPr>
        <p:txBody>
          <a:bodyPr wrap="square">
            <a:spAutoFit/>
          </a:bodyPr>
          <a:lstStyle/>
          <a:p>
            <a:pPr>
              <a:lnSpc>
                <a:spcPct val="110000"/>
              </a:lnSpc>
            </a:pPr>
            <a:endParaRPr kumimoji="1" lang="en-US" altLang="ja-JP" sz="1400" dirty="0">
              <a:latin typeface="メイリオ" panose="020B0604030504040204" pitchFamily="50" charset="-128"/>
              <a:ea typeface="メイリオ" panose="020B0604030504040204" pitchFamily="50" charset="-128"/>
            </a:endParaRPr>
          </a:p>
          <a:p>
            <a:pPr>
              <a:lnSpc>
                <a:spcPct val="110000"/>
              </a:lnSpc>
            </a:pPr>
            <a:endParaRPr kumimoji="1" lang="en-US" altLang="ja-JP" sz="900" dirty="0">
              <a:latin typeface="メイリオ" panose="020B0604030504040204" pitchFamily="50" charset="-128"/>
              <a:ea typeface="メイリオ" panose="020B0604030504040204" pitchFamily="50" charset="-128"/>
            </a:endParaRPr>
          </a:p>
          <a:p>
            <a:pPr>
              <a:lnSpc>
                <a:spcPct val="110000"/>
              </a:lnSpc>
            </a:pPr>
            <a:r>
              <a:rPr kumimoji="1" lang="ja-JP" altLang="en-US" sz="1400" dirty="0">
                <a:latin typeface="メイリオ" panose="020B0604030504040204" pitchFamily="50" charset="-128"/>
                <a:ea typeface="メイリオ" panose="020B0604030504040204" pitchFamily="50" charset="-128"/>
              </a:rPr>
              <a:t>小谷村役場　住民福祉課福祉係</a:t>
            </a:r>
            <a:r>
              <a:rPr kumimoji="1" lang="ja-JP" altLang="en-US" sz="1400" b="1" dirty="0">
                <a:latin typeface="メイリオ" panose="020B0604030504040204" pitchFamily="50" charset="-128"/>
                <a:ea typeface="メイリオ" panose="020B0604030504040204" pitchFamily="50" charset="-128"/>
              </a:rPr>
              <a:t>　　　　</a:t>
            </a:r>
            <a:r>
              <a:rPr kumimoji="1" lang="en-US" altLang="ja-JP" b="1" dirty="0">
                <a:latin typeface="メイリオ" panose="020B0604030504040204" pitchFamily="50" charset="-128"/>
                <a:ea typeface="メイリオ" panose="020B0604030504040204" pitchFamily="50" charset="-128"/>
              </a:rPr>
              <a:t>0261-82-2582</a:t>
            </a:r>
          </a:p>
        </p:txBody>
      </p:sp>
      <p:graphicFrame>
        <p:nvGraphicFramePr>
          <p:cNvPr id="40" name="表 39">
            <a:extLst>
              <a:ext uri="{FF2B5EF4-FFF2-40B4-BE49-F238E27FC236}">
                <a16:creationId xmlns:a16="http://schemas.microsoft.com/office/drawing/2014/main" id="{A7C40FCE-D784-4A75-B901-B96E6D353092}"/>
              </a:ext>
            </a:extLst>
          </p:cNvPr>
          <p:cNvGraphicFramePr>
            <a:graphicFrameLocks noGrp="1"/>
          </p:cNvGraphicFramePr>
          <p:nvPr>
            <p:extLst>
              <p:ext uri="{D42A27DB-BD31-4B8C-83A1-F6EECF244321}">
                <p14:modId xmlns:p14="http://schemas.microsoft.com/office/powerpoint/2010/main" val="1884036782"/>
              </p:ext>
            </p:extLst>
          </p:nvPr>
        </p:nvGraphicFramePr>
        <p:xfrm>
          <a:off x="1143101" y="9033632"/>
          <a:ext cx="5541339" cy="335280"/>
        </p:xfrm>
        <a:graphic>
          <a:graphicData uri="http://schemas.openxmlformats.org/drawingml/2006/table">
            <a:tbl>
              <a:tblPr/>
              <a:tblGrid>
                <a:gridCol w="5541339">
                  <a:extLst>
                    <a:ext uri="{9D8B030D-6E8A-4147-A177-3AD203B41FA5}">
                      <a16:colId xmlns:a16="http://schemas.microsoft.com/office/drawing/2014/main" val="61457585"/>
                    </a:ext>
                  </a:extLst>
                </a:gridCol>
              </a:tblGrid>
              <a:tr h="322036">
                <a:tc>
                  <a:txBody>
                    <a:bodyPr/>
                    <a:lstStyle/>
                    <a:p>
                      <a:pPr algn="l"/>
                      <a:r>
                        <a:rPr kumimoji="1" lang="ja-JP" altLang="en-US" sz="1600" b="1" dirty="0">
                          <a:solidFill>
                            <a:schemeClr val="bg1"/>
                          </a:solidFill>
                          <a:latin typeface="メイリオ" panose="020B0604030504040204" pitchFamily="50" charset="-128"/>
                          <a:ea typeface="メイリオ" panose="020B0604030504040204" pitchFamily="50" charset="-128"/>
                        </a:rPr>
                        <a:t>お問い合わせ（受付時間：平日の</a:t>
                      </a:r>
                      <a:r>
                        <a:rPr kumimoji="1" lang="en-US" altLang="ja-JP" sz="1600" b="1" dirty="0">
                          <a:solidFill>
                            <a:schemeClr val="bg1"/>
                          </a:solidFill>
                          <a:latin typeface="メイリオ" panose="020B0604030504040204" pitchFamily="50" charset="-128"/>
                          <a:ea typeface="メイリオ" panose="020B0604030504040204" pitchFamily="50" charset="-128"/>
                        </a:rPr>
                        <a:t>8:30</a:t>
                      </a:r>
                      <a:r>
                        <a:rPr kumimoji="1" lang="ja-JP" altLang="en-US" sz="1600" b="1" dirty="0">
                          <a:solidFill>
                            <a:schemeClr val="bg1"/>
                          </a:solidFill>
                          <a:latin typeface="メイリオ" panose="020B0604030504040204" pitchFamily="50" charset="-128"/>
                          <a:ea typeface="メイリオ" panose="020B0604030504040204" pitchFamily="50" charset="-128"/>
                        </a:rPr>
                        <a:t>～</a:t>
                      </a:r>
                      <a:r>
                        <a:rPr kumimoji="1" lang="en-US" altLang="ja-JP" sz="1600" b="1" dirty="0">
                          <a:solidFill>
                            <a:schemeClr val="bg1"/>
                          </a:solidFill>
                          <a:latin typeface="メイリオ" panose="020B0604030504040204" pitchFamily="50" charset="-128"/>
                          <a:ea typeface="メイリオ" panose="020B0604030504040204" pitchFamily="50" charset="-128"/>
                        </a:rPr>
                        <a:t>17:15</a:t>
                      </a:r>
                      <a:r>
                        <a:rPr kumimoji="1" lang="ja-JP" altLang="en-US" sz="1600" b="1" dirty="0">
                          <a:solidFill>
                            <a:schemeClr val="bg1"/>
                          </a:solidFill>
                          <a:latin typeface="メイリオ" panose="020B0604030504040204" pitchFamily="50" charset="-128"/>
                          <a:ea typeface="メイリオ" panose="020B0604030504040204" pitchFamily="50" charset="-128"/>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2">
                        <a:lumMod val="25000"/>
                      </a:schemeClr>
                    </a:solidFill>
                  </a:tcPr>
                </a:tc>
                <a:extLst>
                  <a:ext uri="{0D108BD9-81ED-4DB2-BD59-A6C34878D82A}">
                    <a16:rowId xmlns:a16="http://schemas.microsoft.com/office/drawing/2014/main" val="377479963"/>
                  </a:ext>
                </a:extLst>
              </a:tr>
            </a:tbl>
          </a:graphicData>
        </a:graphic>
      </p:graphicFrame>
      <p:sp>
        <p:nvSpPr>
          <p:cNvPr id="33" name="正方形/長方形 32">
            <a:extLst>
              <a:ext uri="{FF2B5EF4-FFF2-40B4-BE49-F238E27FC236}">
                <a16:creationId xmlns:a16="http://schemas.microsoft.com/office/drawing/2014/main" id="{A3FFABA2-8F2E-4E24-90C0-C59114208B4C}"/>
              </a:ext>
            </a:extLst>
          </p:cNvPr>
          <p:cNvSpPr/>
          <p:nvPr/>
        </p:nvSpPr>
        <p:spPr>
          <a:xfrm>
            <a:off x="44579" y="47305"/>
            <a:ext cx="6768000" cy="360000"/>
          </a:xfrm>
          <a:prstGeom prst="rect">
            <a:avLst/>
          </a:prstGeom>
          <a:solidFill>
            <a:schemeClr val="accent1">
              <a:lumMod val="60000"/>
              <a:lumOff val="40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885BE2B7-E54C-44FA-9583-B013123FC631}"/>
              </a:ext>
            </a:extLst>
          </p:cNvPr>
          <p:cNvSpPr/>
          <p:nvPr/>
        </p:nvSpPr>
        <p:spPr>
          <a:xfrm>
            <a:off x="404579" y="56202"/>
            <a:ext cx="6408000" cy="342000"/>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tx1">
                    <a:lumMod val="95000"/>
                    <a:lumOff val="5000"/>
                  </a:schemeClr>
                </a:solidFill>
                <a:latin typeface="メイリオ" panose="020B0604030504040204" pitchFamily="50" charset="-128"/>
                <a:ea typeface="メイリオ" panose="020B0604030504040204" pitchFamily="50" charset="-128"/>
              </a:rPr>
              <a:t>対象品目</a:t>
            </a:r>
          </a:p>
        </p:txBody>
      </p:sp>
      <p:graphicFrame>
        <p:nvGraphicFramePr>
          <p:cNvPr id="2" name="表 2">
            <a:extLst>
              <a:ext uri="{FF2B5EF4-FFF2-40B4-BE49-F238E27FC236}">
                <a16:creationId xmlns:a16="http://schemas.microsoft.com/office/drawing/2014/main" id="{A73EC6CD-44DA-482B-827C-52A6F2A23AD5}"/>
              </a:ext>
            </a:extLst>
          </p:cNvPr>
          <p:cNvGraphicFramePr>
            <a:graphicFrameLocks noGrp="1"/>
          </p:cNvGraphicFramePr>
          <p:nvPr>
            <p:extLst>
              <p:ext uri="{D42A27DB-BD31-4B8C-83A1-F6EECF244321}">
                <p14:modId xmlns:p14="http://schemas.microsoft.com/office/powerpoint/2010/main" val="2300173456"/>
              </p:ext>
            </p:extLst>
          </p:nvPr>
        </p:nvGraphicFramePr>
        <p:xfrm>
          <a:off x="44576" y="1418928"/>
          <a:ext cx="6768000" cy="2301240"/>
        </p:xfrm>
        <a:graphic>
          <a:graphicData uri="http://schemas.openxmlformats.org/drawingml/2006/table">
            <a:tbl>
              <a:tblPr firstRow="1" bandRow="1">
                <a:tableStyleId>{00A15C55-8517-42AA-B614-E9B94910E393}</a:tableStyleId>
              </a:tblPr>
              <a:tblGrid>
                <a:gridCol w="2284147">
                  <a:extLst>
                    <a:ext uri="{9D8B030D-6E8A-4147-A177-3AD203B41FA5}">
                      <a16:colId xmlns:a16="http://schemas.microsoft.com/office/drawing/2014/main" val="667703713"/>
                    </a:ext>
                  </a:extLst>
                </a:gridCol>
                <a:gridCol w="4483853">
                  <a:extLst>
                    <a:ext uri="{9D8B030D-6E8A-4147-A177-3AD203B41FA5}">
                      <a16:colId xmlns:a16="http://schemas.microsoft.com/office/drawing/2014/main" val="1902487473"/>
                    </a:ext>
                  </a:extLst>
                </a:gridCol>
              </a:tblGrid>
              <a:tr h="232891">
                <a:tc>
                  <a:txBody>
                    <a:bodyPr/>
                    <a:lstStyle/>
                    <a:p>
                      <a:pPr algn="ctr"/>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品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説　　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4078317"/>
                  </a:ext>
                </a:extLst>
              </a:tr>
              <a:tr h="370840">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壁掛けエアコン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室外機と壁にエアコンを固定して設置するもの</a:t>
                      </a:r>
                      <a:endParaRPr kumimoji="1" lang="en-US" altLang="ja-JP" sz="1200" dirty="0">
                        <a:solidFill>
                          <a:schemeClr val="tx1">
                            <a:lumMod val="95000"/>
                            <a:lumOff val="5000"/>
                          </a:schemeClr>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4379593"/>
                  </a:ext>
                </a:extLst>
              </a:tr>
              <a:tr h="370840">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床置きエアコン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室外機と床にエアコンを設置するもの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9901000"/>
                  </a:ext>
                </a:extLst>
              </a:tr>
              <a:tr h="370840">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ウインドエアコン（窓用）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室内機と室外機が一体型になったエアコンで、窓枠に設置するための工事不要なもの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356796"/>
                  </a:ext>
                </a:extLst>
              </a:tr>
              <a:tr h="370840">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ポータブルエアコン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固定せず移動が可能で、排気ダクトがあるもの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0793216"/>
                  </a:ext>
                </a:extLst>
              </a:tr>
              <a:tr h="370840">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電気冷風機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コンセントから直接給電し、空間全体を冷却するもの</a:t>
                      </a:r>
                      <a:endParaRPr kumimoji="1" lang="en-US" altLang="ja-JP" sz="1200" dirty="0">
                        <a:solidFill>
                          <a:schemeClr val="tx1">
                            <a:lumMod val="95000"/>
                            <a:lumOff val="5000"/>
                          </a:schemeClr>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（ペルチェ式クーラーを含む）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2119317"/>
                  </a:ext>
                </a:extLst>
              </a:tr>
            </a:tbl>
          </a:graphicData>
        </a:graphic>
      </p:graphicFrame>
      <p:sp>
        <p:nvSpPr>
          <p:cNvPr id="38" name="正方形/長方形 37">
            <a:extLst>
              <a:ext uri="{FF2B5EF4-FFF2-40B4-BE49-F238E27FC236}">
                <a16:creationId xmlns:a16="http://schemas.microsoft.com/office/drawing/2014/main" id="{DDF1276D-5315-470B-906A-EE16C2CA9064}"/>
              </a:ext>
            </a:extLst>
          </p:cNvPr>
          <p:cNvSpPr/>
          <p:nvPr/>
        </p:nvSpPr>
        <p:spPr>
          <a:xfrm>
            <a:off x="20699" y="469403"/>
            <a:ext cx="6791879" cy="90711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メイリオ" panose="020B0604030504040204" pitchFamily="50" charset="-128"/>
                <a:ea typeface="メイリオ" panose="020B0604030504040204" pitchFamily="50" charset="-128"/>
              </a:rPr>
              <a:t>・家庭用品質表示法施行令に規定される「エアーコンディショナー」</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・室温を下げるため、コンセントから直接給電する電気冷風機等（充電式は不可）</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・体の一部や特定の箇所を冷却するパーソナルクルーラー、送風機能のみ有する</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　扇風機、サーキュレーター等は対象品目外</a:t>
            </a:r>
            <a:endParaRPr kumimoji="1" lang="en-US" altLang="ja-JP" sz="1400" dirty="0">
              <a:solidFill>
                <a:schemeClr val="tx1"/>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0A1638C3-445E-4124-AB64-C5D69D47ACD6}"/>
              </a:ext>
            </a:extLst>
          </p:cNvPr>
          <p:cNvSpPr/>
          <p:nvPr/>
        </p:nvSpPr>
        <p:spPr>
          <a:xfrm>
            <a:off x="20698" y="3850426"/>
            <a:ext cx="6757151" cy="4985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400" dirty="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対象品目に該当するか否は、交付申請時に判断しますので、上記品目が直ちに</a:t>
            </a:r>
            <a:endParaRPr kumimoji="1"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　補助対象となることを保証するものではありません。</a:t>
            </a:r>
            <a:endParaRPr kumimoji="1"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5E39F58B-7EB9-4E6F-BF58-033D48C997D0}"/>
              </a:ext>
            </a:extLst>
          </p:cNvPr>
          <p:cNvSpPr/>
          <p:nvPr/>
        </p:nvSpPr>
        <p:spPr>
          <a:xfrm>
            <a:off x="52934" y="4399575"/>
            <a:ext cx="6768000" cy="360000"/>
          </a:xfrm>
          <a:prstGeom prst="rect">
            <a:avLst/>
          </a:prstGeom>
          <a:solidFill>
            <a:schemeClr val="accent1">
              <a:lumMod val="60000"/>
              <a:lumOff val="40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E64EDD92-0912-457C-B11B-F9F399224FB5}"/>
              </a:ext>
            </a:extLst>
          </p:cNvPr>
          <p:cNvSpPr/>
          <p:nvPr/>
        </p:nvSpPr>
        <p:spPr>
          <a:xfrm>
            <a:off x="404579" y="4407708"/>
            <a:ext cx="6408000" cy="342000"/>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r>
              <a:rPr kumimoji="1" lang="ja-JP" altLang="en-US" sz="2200" b="1" spc="200" dirty="0">
                <a:solidFill>
                  <a:schemeClr val="tx1">
                    <a:lumMod val="95000"/>
                    <a:lumOff val="5000"/>
                  </a:schemeClr>
                </a:solidFill>
                <a:latin typeface="メイリオ" panose="020B0604030504040204" pitchFamily="50" charset="-128"/>
                <a:ea typeface="メイリオ" panose="020B0604030504040204" pitchFamily="50" charset="-128"/>
              </a:rPr>
              <a:t>申請の流れ</a:t>
            </a:r>
          </a:p>
        </p:txBody>
      </p:sp>
      <p:graphicFrame>
        <p:nvGraphicFramePr>
          <p:cNvPr id="7" name="表 7">
            <a:extLst>
              <a:ext uri="{FF2B5EF4-FFF2-40B4-BE49-F238E27FC236}">
                <a16:creationId xmlns:a16="http://schemas.microsoft.com/office/drawing/2014/main" id="{7FC639AB-5A58-4823-AF01-F420BE02954F}"/>
              </a:ext>
            </a:extLst>
          </p:cNvPr>
          <p:cNvGraphicFramePr>
            <a:graphicFrameLocks noGrp="1"/>
          </p:cNvGraphicFramePr>
          <p:nvPr>
            <p:extLst>
              <p:ext uri="{D42A27DB-BD31-4B8C-83A1-F6EECF244321}">
                <p14:modId xmlns:p14="http://schemas.microsoft.com/office/powerpoint/2010/main" val="3525839760"/>
              </p:ext>
            </p:extLst>
          </p:nvPr>
        </p:nvGraphicFramePr>
        <p:xfrm>
          <a:off x="49515" y="5427983"/>
          <a:ext cx="6768000" cy="2672080"/>
        </p:xfrm>
        <a:graphic>
          <a:graphicData uri="http://schemas.openxmlformats.org/drawingml/2006/table">
            <a:tbl>
              <a:tblPr firstRow="1" bandRow="1">
                <a:tableStyleId>{00A15C55-8517-42AA-B614-E9B94910E393}</a:tableStyleId>
              </a:tblPr>
              <a:tblGrid>
                <a:gridCol w="788709">
                  <a:extLst>
                    <a:ext uri="{9D8B030D-6E8A-4147-A177-3AD203B41FA5}">
                      <a16:colId xmlns:a16="http://schemas.microsoft.com/office/drawing/2014/main" val="4096007551"/>
                    </a:ext>
                  </a:extLst>
                </a:gridCol>
                <a:gridCol w="1774369">
                  <a:extLst>
                    <a:ext uri="{9D8B030D-6E8A-4147-A177-3AD203B41FA5}">
                      <a16:colId xmlns:a16="http://schemas.microsoft.com/office/drawing/2014/main" val="3552522538"/>
                    </a:ext>
                  </a:extLst>
                </a:gridCol>
                <a:gridCol w="4204922">
                  <a:extLst>
                    <a:ext uri="{9D8B030D-6E8A-4147-A177-3AD203B41FA5}">
                      <a16:colId xmlns:a16="http://schemas.microsoft.com/office/drawing/2014/main" val="1465222754"/>
                    </a:ext>
                  </a:extLst>
                </a:gridCol>
              </a:tblGrid>
              <a:tr h="133351">
                <a:tc>
                  <a:txBody>
                    <a:bodyPr/>
                    <a:lstStyle/>
                    <a:p>
                      <a:pPr algn="ctr"/>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対　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lumMod val="95000"/>
                              <a:lumOff val="5000"/>
                            </a:schemeClr>
                          </a:solidFill>
                          <a:latin typeface="ＭＳ ゴシック" panose="020B0609070205080204" pitchFamily="49" charset="-128"/>
                          <a:ea typeface="ＭＳ ゴシック" panose="020B0609070205080204" pitchFamily="49" charset="-128"/>
                        </a:rPr>
                        <a:t>説　　　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96502"/>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①交付申請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補助金交付申請書、見積書等を村へ提出します。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804596"/>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小谷村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②書類審査・交付決定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要件を満たさない場合は不交付決定となります。</a:t>
                      </a:r>
                      <a:endParaRPr kumimoji="1" lang="en-US" altLang="ja-JP" sz="1200" dirty="0">
                        <a:latin typeface="ＭＳ ゴシック" panose="020B0609070205080204" pitchFamily="49" charset="-128"/>
                        <a:ea typeface="ＭＳ ゴシック" panose="020B0609070205080204" pitchFamily="49" charset="-128"/>
                      </a:endParaRPr>
                    </a:p>
                    <a:p>
                      <a:pPr algn="l"/>
                      <a:r>
                        <a:rPr kumimoji="1" lang="ja-JP" altLang="en-US" sz="1200" dirty="0">
                          <a:latin typeface="ＭＳ ゴシック" panose="020B0609070205080204" pitchFamily="49" charset="-128"/>
                          <a:ea typeface="ＭＳ ゴシック" panose="020B0609070205080204" pitchFamily="49" charset="-128"/>
                        </a:rPr>
                        <a:t>交付決定後は概算払いが必要か確認します。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72531"/>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③エアコン購入・設置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交付決定を受けたエアコン等を購入・設置します。</a:t>
                      </a:r>
                      <a:endParaRPr kumimoji="1" lang="en-US" altLang="ja-JP" sz="1200" dirty="0">
                        <a:latin typeface="ＭＳ ゴシック" panose="020B0609070205080204" pitchFamily="49" charset="-128"/>
                        <a:ea typeface="ＭＳ ゴシック" panose="020B0609070205080204" pitchFamily="49" charset="-128"/>
                      </a:endParaRPr>
                    </a:p>
                    <a:p>
                      <a:pPr algn="l"/>
                      <a:r>
                        <a:rPr kumimoji="1" lang="ja-JP" altLang="en-US" sz="1200" dirty="0">
                          <a:latin typeface="ＭＳ ゴシック" panose="020B0609070205080204" pitchFamily="49" charset="-128"/>
                          <a:ea typeface="ＭＳ ゴシック" panose="020B0609070205080204" pitchFamily="49" charset="-128"/>
                        </a:rPr>
                        <a:t>交付決定前の費用は補助対象外になります。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1332508"/>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④実績報告・交付請求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実績報告書、交付請求書、領収書等を村へ提出します。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07631"/>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小谷村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⑤金額確定支払い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補助金額を確定し、指定振込口座へ振り込みます。</a:t>
                      </a:r>
                      <a:endParaRPr kumimoji="1" lang="en-US" altLang="ja-JP" sz="12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769478"/>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申請者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⑥補助金受領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ＭＳ ゴシック" panose="020B0609070205080204" pitchFamily="49" charset="-128"/>
                          <a:ea typeface="ＭＳ ゴシック" panose="020B0609070205080204" pitchFamily="49" charset="-128"/>
                        </a:rPr>
                        <a:t>事業完了後、設置状況の確認をする場合があります。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195330"/>
                  </a:ext>
                </a:extLst>
              </a:tr>
            </a:tbl>
          </a:graphicData>
        </a:graphic>
      </p:graphicFrame>
      <p:sp>
        <p:nvSpPr>
          <p:cNvPr id="54" name="正方形/長方形 53">
            <a:extLst>
              <a:ext uri="{FF2B5EF4-FFF2-40B4-BE49-F238E27FC236}">
                <a16:creationId xmlns:a16="http://schemas.microsoft.com/office/drawing/2014/main" id="{A91E9C8A-ACAA-4218-AE39-7F94989189CE}"/>
              </a:ext>
            </a:extLst>
          </p:cNvPr>
          <p:cNvSpPr/>
          <p:nvPr/>
        </p:nvSpPr>
        <p:spPr>
          <a:xfrm>
            <a:off x="20697" y="4836901"/>
            <a:ext cx="6791879" cy="4985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・まずは対象世帯であるか確認</a:t>
            </a:r>
            <a:r>
              <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rPr>
              <a:t>（不明な場合は事前にご相談ください）</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endParaRPr kumimoji="1" lang="en-US" altLang="ja-JP" sz="140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・申請書類は小谷村ホームページか、福祉係窓口で取得してください。</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80283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2881</TotalTime>
  <Words>775</Words>
  <Application>Microsoft Office PowerPoint</Application>
  <PresentationFormat>A4 210 x 297 mm</PresentationFormat>
  <Paragraphs>93</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HGP創英角ｺﾞｼｯｸUB</vt:lpstr>
      <vt:lpstr>HG丸ｺﾞｼｯｸM-PRO</vt:lpstr>
      <vt:lpstr>ＭＳ 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渡辺 正毅(watanabe-masaki)</dc:creator>
  <cp:lastModifiedBy>WS19014</cp:lastModifiedBy>
  <cp:revision>227</cp:revision>
  <cp:lastPrinted>2026-03-16T04:31:35Z</cp:lastPrinted>
  <dcterms:created xsi:type="dcterms:W3CDTF">2021-11-18T09:11:46Z</dcterms:created>
  <dcterms:modified xsi:type="dcterms:W3CDTF">2026-03-16T05:17:10Z</dcterms:modified>
</cp:coreProperties>
</file>